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997" r:id="rId2"/>
    <p:sldId id="6437" r:id="rId3"/>
    <p:sldId id="5967" r:id="rId4"/>
    <p:sldId id="6486" r:id="rId5"/>
    <p:sldId id="4771" r:id="rId6"/>
    <p:sldId id="6489" r:id="rId7"/>
    <p:sldId id="6327" r:id="rId8"/>
    <p:sldId id="6475" r:id="rId9"/>
    <p:sldId id="5935" r:id="rId10"/>
    <p:sldId id="6474" r:id="rId11"/>
    <p:sldId id="5537" r:id="rId12"/>
    <p:sldId id="5538" r:id="rId13"/>
    <p:sldId id="6490" r:id="rId14"/>
    <p:sldId id="6297" r:id="rId15"/>
    <p:sldId id="6343" r:id="rId16"/>
    <p:sldId id="6433" r:id="rId17"/>
    <p:sldId id="6436" r:id="rId18"/>
    <p:sldId id="6409" r:id="rId19"/>
    <p:sldId id="6408" r:id="rId20"/>
    <p:sldId id="6405" r:id="rId21"/>
    <p:sldId id="6406" r:id="rId22"/>
    <p:sldId id="6494" r:id="rId23"/>
    <p:sldId id="6416" r:id="rId24"/>
    <p:sldId id="6429" r:id="rId25"/>
    <p:sldId id="6382" r:id="rId26"/>
    <p:sldId id="6404" r:id="rId27"/>
    <p:sldId id="6415" r:id="rId28"/>
    <p:sldId id="6414" r:id="rId29"/>
    <p:sldId id="6412" r:id="rId30"/>
    <p:sldId id="6396" r:id="rId31"/>
    <p:sldId id="6410" r:id="rId32"/>
    <p:sldId id="6425" r:id="rId33"/>
    <p:sldId id="6428" r:id="rId34"/>
    <p:sldId id="6399" r:id="rId35"/>
    <p:sldId id="6289" r:id="rId36"/>
    <p:sldId id="260" r:id="rId37"/>
    <p:sldId id="6491" r:id="rId38"/>
    <p:sldId id="6479" r:id="rId39"/>
    <p:sldId id="6481" r:id="rId40"/>
    <p:sldId id="5950" r:id="rId41"/>
    <p:sldId id="900" r:id="rId42"/>
    <p:sldId id="291" r:id="rId43"/>
    <p:sldId id="6492" r:id="rId44"/>
    <p:sldId id="6031" r:id="rId45"/>
    <p:sldId id="5568" r:id="rId46"/>
    <p:sldId id="5807" r:id="rId47"/>
    <p:sldId id="4932" r:id="rId48"/>
    <p:sldId id="5441" r:id="rId49"/>
    <p:sldId id="6419" r:id="rId50"/>
    <p:sldId id="6484" r:id="rId51"/>
    <p:sldId id="5624" r:id="rId52"/>
    <p:sldId id="6067" r:id="rId53"/>
    <p:sldId id="6445" r:id="rId54"/>
    <p:sldId id="6495" r:id="rId55"/>
    <p:sldId id="4443" r:id="rId56"/>
    <p:sldId id="5814" r:id="rId57"/>
    <p:sldId id="5997" r:id="rId58"/>
    <p:sldId id="6485" r:id="rId59"/>
    <p:sldId id="1409" r:id="rId60"/>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ga Kromp-Kolb" initials="HK" lastIdx="0" clrIdx="0">
    <p:extLst>
      <p:ext uri="{19B8F6BF-5375-455C-9EA6-DF929625EA0E}">
        <p15:presenceInfo xmlns:p15="http://schemas.microsoft.com/office/powerpoint/2012/main" userId="S-1-5-21-1964602728-3370055996-228425230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0099FF"/>
    <a:srgbClr val="2F528F"/>
    <a:srgbClr val="FF99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782" autoAdjust="0"/>
    <p:restoredTop sz="93268" autoAdjust="0"/>
  </p:normalViewPr>
  <p:slideViewPr>
    <p:cSldViewPr snapToGrid="0" showGuides="1">
      <p:cViewPr varScale="1">
        <p:scale>
          <a:sx n="53" d="100"/>
          <a:sy n="53" d="100"/>
        </p:scale>
        <p:origin x="45" y="180"/>
      </p:cViewPr>
      <p:guideLst>
        <p:guide orient="horz" pos="2160"/>
        <p:guide pos="3840"/>
      </p:guideLst>
    </p:cSldViewPr>
  </p:slideViewPr>
  <p:outlineViewPr>
    <p:cViewPr>
      <p:scale>
        <a:sx n="33" d="100"/>
        <a:sy n="33" d="100"/>
      </p:scale>
      <p:origin x="0" y="-10158"/>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olzapfel" userId="7e39e25b-8b9f-464d-ae86-d851050cd1d8" providerId="ADAL" clId="{79C9FCB1-C29B-43BF-8820-9D288D783FB7}"/>
    <pc:docChg chg="modSld">
      <pc:chgData name="Daniel Holzapfel" userId="7e39e25b-8b9f-464d-ae86-d851050cd1d8" providerId="ADAL" clId="{79C9FCB1-C29B-43BF-8820-9D288D783FB7}" dt="2024-09-21T09:16:20.587" v="0" actId="729"/>
      <pc:docMkLst>
        <pc:docMk/>
      </pc:docMkLst>
      <pc:sldChg chg="mod modShow">
        <pc:chgData name="Daniel Holzapfel" userId="7e39e25b-8b9f-464d-ae86-d851050cd1d8" providerId="ADAL" clId="{79C9FCB1-C29B-43BF-8820-9D288D783FB7}" dt="2024-09-21T09:16:20.587" v="0" actId="729"/>
        <pc:sldMkLst>
          <pc:docMk/>
          <pc:sldMk cId="2784506870" sldId="64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45231C0-F5C3-4373-8650-F5E57D28B478}" type="datetimeFigureOut">
              <a:rPr lang="de-DE" smtClean="0"/>
              <a:t>21.09.2024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415D074-68E7-476D-818A-80825E52215F}" type="slidenum">
              <a:rPr lang="de-DE" smtClean="0"/>
              <a:t>‹Nr.›</a:t>
            </a:fld>
            <a:endParaRPr lang="de-DE"/>
          </a:p>
        </p:txBody>
      </p:sp>
    </p:spTree>
    <p:extLst>
      <p:ext uri="{BB962C8B-B14F-4D97-AF65-F5344CB8AC3E}">
        <p14:creationId xmlns:p14="http://schemas.microsoft.com/office/powerpoint/2010/main" val="75120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3</a:t>
            </a:fld>
            <a:endParaRPr lang="de-DE"/>
          </a:p>
        </p:txBody>
      </p:sp>
    </p:spTree>
    <p:extLst>
      <p:ext uri="{BB962C8B-B14F-4D97-AF65-F5344CB8AC3E}">
        <p14:creationId xmlns:p14="http://schemas.microsoft.com/office/powerpoint/2010/main" val="3135518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5CE88E24-6F07-4F30-B86A-EAE65CD88A7B}"/>
              </a:ext>
            </a:extLst>
          </p:cNvPr>
          <p:cNvSpPr>
            <a:spLocks noGrp="1" noRot="1" noChangeAspect="1" noTextEdit="1"/>
          </p:cNvSpPr>
          <p:nvPr>
            <p:ph type="sldImg"/>
          </p:nvPr>
        </p:nvSpPr>
        <p:spPr>
          <a:ln/>
        </p:spPr>
      </p:sp>
      <p:sp>
        <p:nvSpPr>
          <p:cNvPr id="162819" name="Notes Placeholder 2">
            <a:extLst>
              <a:ext uri="{FF2B5EF4-FFF2-40B4-BE49-F238E27FC236}">
                <a16:creationId xmlns:a16="http://schemas.microsoft.com/office/drawing/2014/main" id="{464AB8F2-AA22-4915-911B-D38F56261B0D}"/>
              </a:ext>
            </a:extLst>
          </p:cNvPr>
          <p:cNvSpPr>
            <a:spLocks noGrp="1"/>
          </p:cNvSpPr>
          <p:nvPr>
            <p:ph type="body" idx="1"/>
          </p:nvPr>
        </p:nvSpPr>
        <p:spPr>
          <a:noFill/>
        </p:spPr>
        <p:txBody>
          <a:bodyPr/>
          <a:lstStyle/>
          <a:p>
            <a:r>
              <a:rPr lang="en-US" altLang="de-DE"/>
              <a:t>The monthly global mean time evolution is shown for (a) the mass burden of black carbon (Tg), (b) the shortwave net flux</a:t>
            </a:r>
          </a:p>
          <a:p>
            <a:r>
              <a:rPr lang="en-US" altLang="de-DE"/>
              <a:t>anomaly at the surface (W m−2), (c) the surface temperature anomaly (K), and (d) the precipitation anomaly (mm/day). The dark blue</a:t>
            </a:r>
          </a:p>
          <a:p>
            <a:r>
              <a:rPr lang="en-US" altLang="de-DE"/>
              <a:t>dashed line and light blue shading show the average and range of our 50 nm experiment ensemble. The gold line shows our</a:t>
            </a:r>
          </a:p>
          <a:p>
            <a:r>
              <a:rPr lang="en-US" altLang="de-DE"/>
              <a:t>simulation assuming a 100 nm aerosol radius. The dark red dashed line and pink shading show the ensemble average and range for</a:t>
            </a:r>
          </a:p>
          <a:p>
            <a:r>
              <a:rPr lang="en-US" altLang="de-DE"/>
              <a:t>Robock et al. [2007a, 2007b] (data courtesy L. Oman). The grey and green lines show results from two 5 Tg BC simulations from</a:t>
            </a:r>
          </a:p>
          <a:p>
            <a:r>
              <a:rPr lang="en-US" altLang="de-DE"/>
              <a:t>Stenke et al. [2013] (data courtesy A. Stenke), with assumed aerosol radii of 50 and 100 nm, respectively. Ensemble anomalies are calculated</a:t>
            </a:r>
          </a:p>
          <a:p>
            <a:r>
              <a:rPr lang="en-US" altLang="de-DE"/>
              <a:t>with respect to the mean of the respective control simulation ensembles. Time 0 corresponds to the date of the BC injection (1 January in this study and 15 May in the other studies).</a:t>
            </a:r>
          </a:p>
          <a:p>
            <a:endParaRPr lang="de-AT" altLang="de-DE"/>
          </a:p>
        </p:txBody>
      </p:sp>
      <p:sp>
        <p:nvSpPr>
          <p:cNvPr id="162820" name="Slide Number Placeholder 3">
            <a:extLst>
              <a:ext uri="{FF2B5EF4-FFF2-40B4-BE49-F238E27FC236}">
                <a16:creationId xmlns:a16="http://schemas.microsoft.com/office/drawing/2014/main" id="{AE4F5B6F-6A93-47ED-B53E-F0C16168B4B3}"/>
              </a:ext>
            </a:extLst>
          </p:cNvPr>
          <p:cNvSpPr>
            <a:spLocks noGrp="1"/>
          </p:cNvSpPr>
          <p:nvPr>
            <p:ph type="sldNum" sz="quarter" idx="5"/>
          </p:nvPr>
        </p:nvSpPr>
        <p:spPr>
          <a:noFill/>
        </p:spPr>
        <p:txBody>
          <a:bodyPr/>
          <a:lstStyle>
            <a:lvl1pPr defTabSz="983910">
              <a:defRPr>
                <a:solidFill>
                  <a:schemeClr val="tx1"/>
                </a:solidFill>
                <a:latin typeface="Arial" panose="020B0604020202020204" pitchFamily="34" charset="0"/>
              </a:defRPr>
            </a:lvl1pPr>
            <a:lvl2pPr marL="768730" indent="-295666" defTabSz="983910">
              <a:defRPr>
                <a:solidFill>
                  <a:schemeClr val="tx1"/>
                </a:solidFill>
                <a:latin typeface="Arial" panose="020B0604020202020204" pitchFamily="34" charset="0"/>
              </a:defRPr>
            </a:lvl2pPr>
            <a:lvl3pPr marL="1182662" indent="-236532" defTabSz="983910">
              <a:defRPr>
                <a:solidFill>
                  <a:schemeClr val="tx1"/>
                </a:solidFill>
                <a:latin typeface="Arial" panose="020B0604020202020204" pitchFamily="34" charset="0"/>
              </a:defRPr>
            </a:lvl3pPr>
            <a:lvl4pPr marL="1655727" indent="-236532" defTabSz="983910">
              <a:defRPr>
                <a:solidFill>
                  <a:schemeClr val="tx1"/>
                </a:solidFill>
                <a:latin typeface="Arial" panose="020B0604020202020204" pitchFamily="34" charset="0"/>
              </a:defRPr>
            </a:lvl4pPr>
            <a:lvl5pPr marL="2128792" indent="-236532" defTabSz="983910">
              <a:defRPr>
                <a:solidFill>
                  <a:schemeClr val="tx1"/>
                </a:solidFill>
                <a:latin typeface="Arial" panose="020B0604020202020204" pitchFamily="34" charset="0"/>
              </a:defRPr>
            </a:lvl5pPr>
            <a:lvl6pPr marL="2601857" indent="-236532" defTabSz="983910" eaLnBrk="0" fontAlgn="base" hangingPunct="0">
              <a:spcBef>
                <a:spcPct val="0"/>
              </a:spcBef>
              <a:spcAft>
                <a:spcPct val="0"/>
              </a:spcAft>
              <a:defRPr>
                <a:solidFill>
                  <a:schemeClr val="tx1"/>
                </a:solidFill>
                <a:latin typeface="Arial" panose="020B0604020202020204" pitchFamily="34" charset="0"/>
              </a:defRPr>
            </a:lvl6pPr>
            <a:lvl7pPr marL="3074921" indent="-236532" defTabSz="983910" eaLnBrk="0" fontAlgn="base" hangingPunct="0">
              <a:spcBef>
                <a:spcPct val="0"/>
              </a:spcBef>
              <a:spcAft>
                <a:spcPct val="0"/>
              </a:spcAft>
              <a:defRPr>
                <a:solidFill>
                  <a:schemeClr val="tx1"/>
                </a:solidFill>
                <a:latin typeface="Arial" panose="020B0604020202020204" pitchFamily="34" charset="0"/>
              </a:defRPr>
            </a:lvl7pPr>
            <a:lvl8pPr marL="3547986" indent="-236532" defTabSz="983910" eaLnBrk="0" fontAlgn="base" hangingPunct="0">
              <a:spcBef>
                <a:spcPct val="0"/>
              </a:spcBef>
              <a:spcAft>
                <a:spcPct val="0"/>
              </a:spcAft>
              <a:defRPr>
                <a:solidFill>
                  <a:schemeClr val="tx1"/>
                </a:solidFill>
                <a:latin typeface="Arial" panose="020B0604020202020204" pitchFamily="34" charset="0"/>
              </a:defRPr>
            </a:lvl8pPr>
            <a:lvl9pPr marL="4021051" indent="-236532" defTabSz="983910" eaLnBrk="0" fontAlgn="base" hangingPunct="0">
              <a:spcBef>
                <a:spcPct val="0"/>
              </a:spcBef>
              <a:spcAft>
                <a:spcPct val="0"/>
              </a:spcAft>
              <a:defRPr>
                <a:solidFill>
                  <a:schemeClr val="tx1"/>
                </a:solidFill>
                <a:latin typeface="Arial" panose="020B0604020202020204" pitchFamily="34" charset="0"/>
              </a:defRPr>
            </a:lvl9pPr>
          </a:lstStyle>
          <a:p>
            <a:fld id="{58A5F34F-8822-4079-8025-DBFBAC4DAD8E}" type="slidenum">
              <a:rPr lang="en-GB" altLang="de-DE">
                <a:solidFill>
                  <a:schemeClr val="tx2"/>
                </a:solidFill>
              </a:rPr>
              <a:pPr/>
              <a:t>41</a:t>
            </a:fld>
            <a:endParaRPr lang="en-GB" altLang="de-DE">
              <a:solidFill>
                <a:schemeClr val="tx2"/>
              </a:solidFill>
            </a:endParaRPr>
          </a:p>
        </p:txBody>
      </p:sp>
    </p:spTree>
    <p:extLst>
      <p:ext uri="{BB962C8B-B14F-4D97-AF65-F5344CB8AC3E}">
        <p14:creationId xmlns:p14="http://schemas.microsoft.com/office/powerpoint/2010/main" val="51859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https://www.cser.ac.uk/news/opinion-poll-survey-public-awareness-nuclear-winte/</a:t>
            </a:r>
          </a:p>
        </p:txBody>
      </p:sp>
      <p:sp>
        <p:nvSpPr>
          <p:cNvPr id="4" name="Foliennummernplatzhalter 3"/>
          <p:cNvSpPr>
            <a:spLocks noGrp="1"/>
          </p:cNvSpPr>
          <p:nvPr>
            <p:ph type="sldNum" sz="quarter" idx="5"/>
          </p:nvPr>
        </p:nvSpPr>
        <p:spPr/>
        <p:txBody>
          <a:bodyPr/>
          <a:lstStyle/>
          <a:p>
            <a:fld id="{FC123D50-48B0-40E5-9073-47C3D63605A7}" type="slidenum">
              <a:rPr lang="de-DE" altLang="de-DE" smtClean="0"/>
              <a:pPr/>
              <a:t>42</a:t>
            </a:fld>
            <a:endParaRPr lang="de-DE" altLang="de-DE"/>
          </a:p>
        </p:txBody>
      </p:sp>
    </p:spTree>
    <p:extLst>
      <p:ext uri="{BB962C8B-B14F-4D97-AF65-F5344CB8AC3E}">
        <p14:creationId xmlns:p14="http://schemas.microsoft.com/office/powerpoint/2010/main" val="334686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B285B80-D21B-4F2C-A3F6-22A8B52F8F57}"/>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57F47815-AE9D-4DE8-8853-6CA03D7D2109}"/>
              </a:ext>
            </a:extLst>
          </p:cNvPr>
          <p:cNvSpPr>
            <a:spLocks noGrp="1" noChangeArrowheads="1"/>
          </p:cNvSpPr>
          <p:nvPr>
            <p:ph type="body" idx="1"/>
          </p:nvPr>
        </p:nvSpPr>
        <p:spPr>
          <a:noFill/>
        </p:spPr>
        <p:txBody>
          <a:bodyPr/>
          <a:lstStyle/>
          <a:p>
            <a:endParaRPr lang="de-AT" altLang="de-DE"/>
          </a:p>
        </p:txBody>
      </p:sp>
      <p:sp>
        <p:nvSpPr>
          <p:cNvPr id="63492" name="Slide Number Placeholder 3">
            <a:extLst>
              <a:ext uri="{FF2B5EF4-FFF2-40B4-BE49-F238E27FC236}">
                <a16:creationId xmlns:a16="http://schemas.microsoft.com/office/drawing/2014/main" id="{1A1C8FD8-D044-4EB3-B0B7-D911C88D9051}"/>
              </a:ext>
            </a:extLst>
          </p:cNvPr>
          <p:cNvSpPr>
            <a:spLocks noGrp="1"/>
          </p:cNvSpPr>
          <p:nvPr>
            <p:ph type="sldNum" sz="quarter" idx="5"/>
          </p:nvPr>
        </p:nvSpPr>
        <p:spPr>
          <a:noFill/>
        </p:spPr>
        <p:txBody>
          <a:bodyPr/>
          <a:lstStyle>
            <a:lvl1pPr defTabSz="1028309">
              <a:defRPr sz="2600">
                <a:solidFill>
                  <a:schemeClr val="tx1"/>
                </a:solidFill>
                <a:latin typeface="Times New Roman" panose="02020603050405020304" pitchFamily="18" charset="0"/>
              </a:defRPr>
            </a:lvl1pPr>
            <a:lvl2pPr marL="803044" indent="-307805" defTabSz="1028309">
              <a:defRPr sz="2600">
                <a:solidFill>
                  <a:schemeClr val="tx1"/>
                </a:solidFill>
                <a:latin typeface="Times New Roman" panose="02020603050405020304" pitchFamily="18" charset="0"/>
              </a:defRPr>
            </a:lvl2pPr>
            <a:lvl3pPr marL="1236379" indent="-245900" defTabSz="1028309">
              <a:defRPr sz="2600">
                <a:solidFill>
                  <a:schemeClr val="tx1"/>
                </a:solidFill>
                <a:latin typeface="Times New Roman" panose="02020603050405020304" pitchFamily="18" charset="0"/>
              </a:defRPr>
            </a:lvl3pPr>
            <a:lvl4pPr marL="1731618" indent="-245900" defTabSz="1028309">
              <a:defRPr sz="2600">
                <a:solidFill>
                  <a:schemeClr val="tx1"/>
                </a:solidFill>
                <a:latin typeface="Times New Roman" panose="02020603050405020304" pitchFamily="18" charset="0"/>
              </a:defRPr>
            </a:lvl4pPr>
            <a:lvl5pPr marL="2226857" indent="-245900" defTabSz="1028309">
              <a:defRPr sz="2600">
                <a:solidFill>
                  <a:schemeClr val="tx1"/>
                </a:solidFill>
                <a:latin typeface="Times New Roman" panose="02020603050405020304" pitchFamily="18" charset="0"/>
              </a:defRPr>
            </a:lvl5pPr>
            <a:lvl6pPr marL="2722096" indent="-245900" defTabSz="1028309" eaLnBrk="0" fontAlgn="base" hangingPunct="0">
              <a:spcBef>
                <a:spcPct val="0"/>
              </a:spcBef>
              <a:spcAft>
                <a:spcPct val="0"/>
              </a:spcAft>
              <a:defRPr sz="2600">
                <a:solidFill>
                  <a:schemeClr val="tx1"/>
                </a:solidFill>
                <a:latin typeface="Times New Roman" panose="02020603050405020304" pitchFamily="18" charset="0"/>
              </a:defRPr>
            </a:lvl6pPr>
            <a:lvl7pPr marL="3217335" indent="-245900" defTabSz="1028309" eaLnBrk="0" fontAlgn="base" hangingPunct="0">
              <a:spcBef>
                <a:spcPct val="0"/>
              </a:spcBef>
              <a:spcAft>
                <a:spcPct val="0"/>
              </a:spcAft>
              <a:defRPr sz="2600">
                <a:solidFill>
                  <a:schemeClr val="tx1"/>
                </a:solidFill>
                <a:latin typeface="Times New Roman" panose="02020603050405020304" pitchFamily="18" charset="0"/>
              </a:defRPr>
            </a:lvl7pPr>
            <a:lvl8pPr marL="3712574" indent="-245900" defTabSz="1028309" eaLnBrk="0" fontAlgn="base" hangingPunct="0">
              <a:spcBef>
                <a:spcPct val="0"/>
              </a:spcBef>
              <a:spcAft>
                <a:spcPct val="0"/>
              </a:spcAft>
              <a:defRPr sz="2600">
                <a:solidFill>
                  <a:schemeClr val="tx1"/>
                </a:solidFill>
                <a:latin typeface="Times New Roman" panose="02020603050405020304" pitchFamily="18" charset="0"/>
              </a:defRPr>
            </a:lvl8pPr>
            <a:lvl9pPr marL="4207813" indent="-245900" defTabSz="1028309" eaLnBrk="0" fontAlgn="base" hangingPunct="0">
              <a:spcBef>
                <a:spcPct val="0"/>
              </a:spcBef>
              <a:spcAft>
                <a:spcPct val="0"/>
              </a:spcAft>
              <a:defRPr sz="2600">
                <a:solidFill>
                  <a:schemeClr val="tx1"/>
                </a:solidFill>
                <a:latin typeface="Times New Roman" panose="02020603050405020304" pitchFamily="18" charset="0"/>
              </a:defRPr>
            </a:lvl9pPr>
          </a:lstStyle>
          <a:p>
            <a:fld id="{516B95BF-A996-4FCB-B3A0-92F0FF18F10B}" type="slidenum">
              <a:rPr lang="de-DE" altLang="de-DE" sz="1200"/>
              <a:pPr/>
              <a:t>45</a:t>
            </a:fld>
            <a:endParaRPr lang="de-DE" altLang="de-DE" sz="1200"/>
          </a:p>
        </p:txBody>
      </p:sp>
    </p:spTree>
    <p:extLst>
      <p:ext uri="{BB962C8B-B14F-4D97-AF65-F5344CB8AC3E}">
        <p14:creationId xmlns:p14="http://schemas.microsoft.com/office/powerpoint/2010/main" val="94565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165221F-568B-457F-BB04-B30C06724B5A}"/>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81E8DD73-1C46-4EDF-8179-4572F5C2D6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ahoma" panose="020B0604030504040204" pitchFamily="34" charset="0"/>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4410BDD6-BD69-47B0-B61C-50D7E0E3A8A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151">
              <a:spcBef>
                <a:spcPct val="30000"/>
              </a:spcBef>
              <a:defRPr sz="1300">
                <a:solidFill>
                  <a:schemeClr val="tx1"/>
                </a:solidFill>
                <a:latin typeface="Times New Roman" panose="02020603050405020304" pitchFamily="18" charset="0"/>
              </a:defRPr>
            </a:lvl1pPr>
            <a:lvl2pPr marL="42575082" indent="-42062647" defTabSz="1023151">
              <a:spcBef>
                <a:spcPct val="30000"/>
              </a:spcBef>
              <a:defRPr sz="1300">
                <a:solidFill>
                  <a:schemeClr val="tx1"/>
                </a:solidFill>
                <a:latin typeface="Times New Roman" panose="02020603050405020304" pitchFamily="18" charset="0"/>
              </a:defRPr>
            </a:lvl2pPr>
            <a:lvl3pPr marL="1234658" indent="-242461" defTabSz="1023151">
              <a:spcBef>
                <a:spcPct val="30000"/>
              </a:spcBef>
              <a:defRPr sz="1300">
                <a:solidFill>
                  <a:schemeClr val="tx1"/>
                </a:solidFill>
                <a:latin typeface="Times New Roman" panose="02020603050405020304" pitchFamily="18" charset="0"/>
              </a:defRPr>
            </a:lvl3pPr>
            <a:lvl4pPr marL="1729897" indent="-242461" defTabSz="1023151">
              <a:spcBef>
                <a:spcPct val="30000"/>
              </a:spcBef>
              <a:defRPr sz="1300">
                <a:solidFill>
                  <a:schemeClr val="tx1"/>
                </a:solidFill>
                <a:latin typeface="Times New Roman" panose="02020603050405020304" pitchFamily="18" charset="0"/>
              </a:defRPr>
            </a:lvl4pPr>
            <a:lvl5pPr marL="2225137" indent="-242461" defTabSz="1023151">
              <a:spcBef>
                <a:spcPct val="30000"/>
              </a:spcBef>
              <a:defRPr sz="1300">
                <a:solidFill>
                  <a:schemeClr val="tx1"/>
                </a:solidFill>
                <a:latin typeface="Times New Roman" panose="02020603050405020304" pitchFamily="18" charset="0"/>
              </a:defRPr>
            </a:lvl5pPr>
            <a:lvl6pPr marL="2720376" indent="-242461" defTabSz="1023151" eaLnBrk="0" fontAlgn="base" hangingPunct="0">
              <a:spcBef>
                <a:spcPct val="30000"/>
              </a:spcBef>
              <a:spcAft>
                <a:spcPct val="0"/>
              </a:spcAft>
              <a:defRPr sz="1300">
                <a:solidFill>
                  <a:schemeClr val="tx1"/>
                </a:solidFill>
                <a:latin typeface="Times New Roman" panose="02020603050405020304" pitchFamily="18" charset="0"/>
              </a:defRPr>
            </a:lvl6pPr>
            <a:lvl7pPr marL="3215615" indent="-242461" defTabSz="1023151" eaLnBrk="0" fontAlgn="base" hangingPunct="0">
              <a:spcBef>
                <a:spcPct val="30000"/>
              </a:spcBef>
              <a:spcAft>
                <a:spcPct val="0"/>
              </a:spcAft>
              <a:defRPr sz="1300">
                <a:solidFill>
                  <a:schemeClr val="tx1"/>
                </a:solidFill>
                <a:latin typeface="Times New Roman" panose="02020603050405020304" pitchFamily="18" charset="0"/>
              </a:defRPr>
            </a:lvl7pPr>
            <a:lvl8pPr marL="3710854" indent="-242461" defTabSz="1023151" eaLnBrk="0" fontAlgn="base" hangingPunct="0">
              <a:spcBef>
                <a:spcPct val="30000"/>
              </a:spcBef>
              <a:spcAft>
                <a:spcPct val="0"/>
              </a:spcAft>
              <a:defRPr sz="1300">
                <a:solidFill>
                  <a:schemeClr val="tx1"/>
                </a:solidFill>
                <a:latin typeface="Times New Roman" panose="02020603050405020304" pitchFamily="18" charset="0"/>
              </a:defRPr>
            </a:lvl8pPr>
            <a:lvl9pPr marL="4206093" indent="-242461" defTabSz="1023151" eaLnBrk="0" fontAlgn="base" hangingPunct="0">
              <a:spcBef>
                <a:spcPct val="30000"/>
              </a:spcBef>
              <a:spcAft>
                <a:spcPct val="0"/>
              </a:spcAft>
              <a:defRPr sz="1300">
                <a:solidFill>
                  <a:schemeClr val="tx1"/>
                </a:solidFill>
                <a:latin typeface="Times New Roman" panose="02020603050405020304" pitchFamily="18" charset="0"/>
              </a:defRPr>
            </a:lvl9pPr>
          </a:lstStyle>
          <a:p>
            <a:pPr eaLnBrk="1" hangingPunct="1">
              <a:spcBef>
                <a:spcPct val="0"/>
              </a:spcBef>
            </a:pPr>
            <a:fld id="{EE312FA7-0C44-4961-A9F3-EF2F78FB7E2F}" type="slidenum">
              <a:rPr lang="en-US" altLang="en-US" smtClean="0">
                <a:solidFill>
                  <a:srgbClr val="000000"/>
                </a:solidFill>
                <a:latin typeface="Tahoma" panose="020B0604030504040204" pitchFamily="34" charset="0"/>
                <a:ea typeface="ＭＳ Ｐゴシック" panose="020B0600070205080204" pitchFamily="34" charset="-128"/>
              </a:rPr>
              <a:pPr eaLnBrk="1" hangingPunct="1">
                <a:spcBef>
                  <a:spcPct val="0"/>
                </a:spcBef>
              </a:pPr>
              <a:t>48</a:t>
            </a:fld>
            <a:endParaRPr lang="en-US" altLang="en-US">
              <a:solidFill>
                <a:srgbClr val="000000"/>
              </a:solidFill>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87280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49111" y="5908631"/>
            <a:ext cx="6396430" cy="5596394"/>
          </a:xfrm>
        </p:spPr>
        <p:txBody>
          <a:bodyPr/>
          <a:lstStyle/>
          <a:p>
            <a:pPr defTabSz="1080466">
              <a:defRPr/>
            </a:pPr>
            <a:r>
              <a:rPr lang="en-US" b="1" dirty="0"/>
              <a:t>SPEAKER_NOTES:</a:t>
            </a:r>
          </a:p>
          <a:p>
            <a:pPr defTabSz="1080466">
              <a:defRPr/>
            </a:pPr>
            <a:r>
              <a:rPr lang="en-US" b="1" dirty="0"/>
              <a:t>VARIANT:</a:t>
            </a:r>
            <a:r>
              <a:rPr lang="en-US" dirty="0"/>
              <a:t> GERMAN</a:t>
            </a:r>
          </a:p>
          <a:p>
            <a:pPr defTabSz="1080466">
              <a:defRPr/>
            </a:pPr>
            <a:r>
              <a:rPr lang="en-US" b="1" dirty="0"/>
              <a:t>CREDITS:</a:t>
            </a:r>
            <a:r>
              <a:rPr lang="en-US" dirty="0"/>
              <a:t> © Gregor Hagedorn, CC BY-SA 4.0, Quote by Greta Thunberg.</a:t>
            </a:r>
          </a:p>
          <a:p>
            <a:pPr defTabSz="1080466">
              <a:defRPr/>
            </a:pPr>
            <a:r>
              <a:rPr lang="en-US" b="1" dirty="0"/>
              <a:t>NOTES:</a:t>
            </a:r>
            <a:r>
              <a:rPr lang="en-US" dirty="0"/>
              <a:t> </a:t>
            </a:r>
            <a:r>
              <a:rPr lang="en-US" dirty="0" err="1"/>
              <a:t>Originaltext</a:t>
            </a:r>
            <a:r>
              <a:rPr lang="en-US" dirty="0"/>
              <a:t>: “Until you start focusing on what needs to be done, rather than what is politically possible, there is no hope.</a:t>
            </a:r>
          </a:p>
          <a:p>
            <a:pPr defTabSz="1080466">
              <a:defRPr/>
            </a:pPr>
            <a:r>
              <a:rPr lang="en-US" dirty="0"/>
              <a:t>If solutions within the system are so impossible to find, then maybe we should change the system itself.”</a:t>
            </a:r>
          </a:p>
          <a:p>
            <a:pPr defTabSz="1080466">
              <a:defRPr/>
            </a:pPr>
            <a:r>
              <a:rPr lang="en-US" b="1" dirty="0"/>
              <a:t>SOURCES:</a:t>
            </a:r>
            <a:r>
              <a:rPr lang="en-US" dirty="0"/>
              <a:t> Speech as COP Katowice 2018, via twitter, e.g.</a:t>
            </a:r>
          </a:p>
          <a:p>
            <a:pPr defTabSz="1080466">
              <a:defRPr/>
            </a:pPr>
            <a:r>
              <a:rPr lang="en-US" dirty="0"/>
              <a:t>https://twitter.com/SenSanders/status/1073701026660843520</a:t>
            </a:r>
          </a:p>
          <a:p>
            <a:pPr defTabSz="1080466">
              <a:defRPr/>
            </a:pPr>
            <a:r>
              <a:rPr lang="en-US" dirty="0"/>
              <a:t>https://twitter.com/GretaThunberg/status/1073527918616297472</a:t>
            </a:r>
          </a:p>
          <a:p>
            <a:pPr defTabSz="1080466">
              <a:defRPr/>
            </a:pPr>
            <a:r>
              <a:rPr lang="en-US" dirty="0"/>
              <a:t>See also 4.05 m video of the speech: https://www.youtube.com/watch?v=HzeekxtyFOY</a:t>
            </a:r>
          </a:p>
          <a:p>
            <a:pPr defTabSz="1080466">
              <a:defRPr/>
            </a:pPr>
            <a:r>
              <a:rPr lang="en-US" b="1" dirty="0"/>
              <a:t>REVIEWED_BY:</a:t>
            </a:r>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a:xfrm>
            <a:off x="4127059" y="11815273"/>
            <a:ext cx="3157387" cy="622484"/>
          </a:xfrm>
        </p:spPr>
        <p:txBody>
          <a:bodyPr/>
          <a:lstStyle/>
          <a:p>
            <a:pPr>
              <a:defRPr/>
            </a:pPr>
            <a:fld id="{D5318925-1DBD-43D7-8B05-D650A8546298}" type="slidenum">
              <a:rPr lang="en-GB" altLang="de-DE" smtClean="0"/>
              <a:pPr>
                <a:defRPr/>
              </a:pPr>
              <a:t>56</a:t>
            </a:fld>
            <a:endParaRPr lang="en-GB" altLang="de-DE" dirty="0"/>
          </a:p>
        </p:txBody>
      </p:sp>
    </p:spTree>
    <p:extLst>
      <p:ext uri="{BB962C8B-B14F-4D97-AF65-F5344CB8AC3E}">
        <p14:creationId xmlns:p14="http://schemas.microsoft.com/office/powerpoint/2010/main" val="175767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7631DFE9-0B88-4032-95D5-41B230F34810}"/>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BD8607E2-12FD-42F7-9FBC-6D70B9EFE7E1}"/>
              </a:ext>
            </a:extLst>
          </p:cNvPr>
          <p:cNvSpPr>
            <a:spLocks noGrp="1"/>
          </p:cNvSpPr>
          <p:nvPr>
            <p:ph type="body" idx="1"/>
          </p:nvPr>
        </p:nvSpPr>
        <p:spPr>
          <a:noFill/>
        </p:spPr>
        <p:txBody>
          <a:bodyPr/>
          <a:lstStyle/>
          <a:p>
            <a:endParaRPr lang="de-AT" altLang="de-DE" dirty="0"/>
          </a:p>
        </p:txBody>
      </p:sp>
      <p:sp>
        <p:nvSpPr>
          <p:cNvPr id="111620" name="Slide Number Placeholder 3">
            <a:extLst>
              <a:ext uri="{FF2B5EF4-FFF2-40B4-BE49-F238E27FC236}">
                <a16:creationId xmlns:a16="http://schemas.microsoft.com/office/drawing/2014/main" id="{D67D0047-6A2F-42E0-AAD4-CC2645EE2B29}"/>
              </a:ext>
            </a:extLst>
          </p:cNvPr>
          <p:cNvSpPr>
            <a:spLocks noGrp="1"/>
          </p:cNvSpPr>
          <p:nvPr>
            <p:ph type="sldNum" sz="quarter" idx="5"/>
          </p:nvPr>
        </p:nvSpPr>
        <p:spPr>
          <a:noFill/>
        </p:spPr>
        <p:txBody>
          <a:bodyPr/>
          <a:lstStyle>
            <a:lvl1pPr defTabSz="949325">
              <a:defRPr sz="2400">
                <a:solidFill>
                  <a:schemeClr val="tx1"/>
                </a:solidFill>
                <a:latin typeface="Times New Roman" panose="02020603050405020304" pitchFamily="18" charset="0"/>
              </a:defRPr>
            </a:lvl1pPr>
            <a:lvl2pPr marL="742950" indent="-285750" defTabSz="949325">
              <a:defRPr sz="2400">
                <a:solidFill>
                  <a:schemeClr val="tx1"/>
                </a:solidFill>
                <a:latin typeface="Times New Roman" panose="02020603050405020304" pitchFamily="18" charset="0"/>
              </a:defRPr>
            </a:lvl2pPr>
            <a:lvl3pPr marL="1143000" indent="-228600" defTabSz="949325">
              <a:defRPr sz="2400">
                <a:solidFill>
                  <a:schemeClr val="tx1"/>
                </a:solidFill>
                <a:latin typeface="Times New Roman" panose="02020603050405020304" pitchFamily="18" charset="0"/>
              </a:defRPr>
            </a:lvl3pPr>
            <a:lvl4pPr marL="1600200" indent="-228600" defTabSz="949325">
              <a:defRPr sz="2400">
                <a:solidFill>
                  <a:schemeClr val="tx1"/>
                </a:solidFill>
                <a:latin typeface="Times New Roman" panose="02020603050405020304" pitchFamily="18" charset="0"/>
              </a:defRPr>
            </a:lvl4pPr>
            <a:lvl5pPr marL="2057400" indent="-228600" defTabSz="949325">
              <a:defRPr sz="2400">
                <a:solidFill>
                  <a:schemeClr val="tx1"/>
                </a:solidFill>
                <a:latin typeface="Times New Roman" panose="02020603050405020304" pitchFamily="18" charset="0"/>
              </a:defRPr>
            </a:lvl5pPr>
            <a:lvl6pPr marL="2514600" indent="-228600" defTabSz="9493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93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93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9325" eaLnBrk="0" fontAlgn="base" hangingPunct="0">
              <a:spcBef>
                <a:spcPct val="0"/>
              </a:spcBef>
              <a:spcAft>
                <a:spcPct val="0"/>
              </a:spcAft>
              <a:defRPr sz="2400">
                <a:solidFill>
                  <a:schemeClr val="tx1"/>
                </a:solidFill>
                <a:latin typeface="Times New Roman" panose="02020603050405020304" pitchFamily="18" charset="0"/>
              </a:defRPr>
            </a:lvl9pPr>
          </a:lstStyle>
          <a:p>
            <a:fld id="{F02EF89D-1AD4-4B33-950E-D20C84E8BF79}" type="slidenum">
              <a:rPr lang="de-DE" altLang="de-DE" sz="1100"/>
              <a:pPr/>
              <a:t>5</a:t>
            </a:fld>
            <a:endParaRPr lang="de-DE" altLang="de-DE" sz="1100"/>
          </a:p>
        </p:txBody>
      </p:sp>
    </p:spTree>
    <p:extLst>
      <p:ext uri="{BB962C8B-B14F-4D97-AF65-F5344CB8AC3E}">
        <p14:creationId xmlns:p14="http://schemas.microsoft.com/office/powerpoint/2010/main" val="282142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Ronja </a:t>
            </a:r>
            <a:r>
              <a:rPr lang="de-AT" sz="1200" b="0" i="0" u="none" strike="noStrike" kern="1200" baseline="0" dirty="0" err="1">
                <a:solidFill>
                  <a:schemeClr val="tx1"/>
                </a:solidFill>
                <a:latin typeface="+mn-lt"/>
                <a:ea typeface="+mn-ea"/>
                <a:cs typeface="+mn-cs"/>
              </a:rPr>
              <a:t>Schwelch</a:t>
            </a:r>
            <a:r>
              <a:rPr lang="de-AT" sz="1200" b="0" i="0" u="none" strike="noStrike" kern="1200" baseline="0" dirty="0">
                <a:solidFill>
                  <a:schemeClr val="tx1"/>
                </a:solidFill>
                <a:latin typeface="+mn-lt"/>
                <a:ea typeface="+mn-ea"/>
                <a:cs typeface="+mn-cs"/>
              </a:rPr>
              <a:t>, Hannes Hofer, Johannes </a:t>
            </a:r>
            <a:r>
              <a:rPr lang="de-AT" sz="1200" b="0" i="0" u="none" strike="noStrike" kern="1200" baseline="0" dirty="0" err="1">
                <a:solidFill>
                  <a:schemeClr val="tx1"/>
                </a:solidFill>
                <a:latin typeface="+mn-lt"/>
                <a:ea typeface="+mn-ea"/>
                <a:cs typeface="+mn-cs"/>
              </a:rPr>
              <a:t>Piekarski</a:t>
            </a:r>
            <a:r>
              <a:rPr lang="de-AT" sz="1200" b="0" i="0" u="none" strike="noStrike" kern="1200" baseline="0" dirty="0">
                <a:solidFill>
                  <a:schemeClr val="tx1"/>
                </a:solidFill>
                <a:latin typeface="+mn-lt"/>
                <a:ea typeface="+mn-ea"/>
                <a:cs typeface="+mn-cs"/>
              </a:rPr>
              <a:t>, Sigrid Karl</a:t>
            </a:r>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20</a:t>
            </a:fld>
            <a:endParaRPr lang="de-DE"/>
          </a:p>
        </p:txBody>
      </p:sp>
    </p:spTree>
    <p:extLst>
      <p:ext uri="{BB962C8B-B14F-4D97-AF65-F5344CB8AC3E}">
        <p14:creationId xmlns:p14="http://schemas.microsoft.com/office/powerpoint/2010/main" val="109630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Ronja </a:t>
            </a:r>
            <a:r>
              <a:rPr lang="de-AT" sz="1200" b="0" i="0" u="none" strike="noStrike" kern="1200" baseline="0" dirty="0" err="1">
                <a:solidFill>
                  <a:schemeClr val="tx1"/>
                </a:solidFill>
                <a:latin typeface="+mn-lt"/>
                <a:ea typeface="+mn-ea"/>
                <a:cs typeface="+mn-cs"/>
              </a:rPr>
              <a:t>Schwelch</a:t>
            </a:r>
            <a:r>
              <a:rPr lang="de-AT" sz="1200" b="0" i="0" u="none" strike="noStrike" kern="1200" baseline="0" dirty="0">
                <a:solidFill>
                  <a:schemeClr val="tx1"/>
                </a:solidFill>
                <a:latin typeface="+mn-lt"/>
                <a:ea typeface="+mn-ea"/>
                <a:cs typeface="+mn-cs"/>
              </a:rPr>
              <a:t>, Hannes Hofer, Johannes </a:t>
            </a:r>
            <a:r>
              <a:rPr lang="de-AT" sz="1200" b="0" i="0" u="none" strike="noStrike" kern="1200" baseline="0" dirty="0" err="1">
                <a:solidFill>
                  <a:schemeClr val="tx1"/>
                </a:solidFill>
                <a:latin typeface="+mn-lt"/>
                <a:ea typeface="+mn-ea"/>
                <a:cs typeface="+mn-cs"/>
              </a:rPr>
              <a:t>Piekarski</a:t>
            </a:r>
            <a:r>
              <a:rPr lang="de-AT" sz="1200" b="0" i="0" u="none" strike="noStrike" kern="1200" baseline="0" dirty="0">
                <a:solidFill>
                  <a:schemeClr val="tx1"/>
                </a:solidFill>
                <a:latin typeface="+mn-lt"/>
                <a:ea typeface="+mn-ea"/>
                <a:cs typeface="+mn-cs"/>
              </a:rPr>
              <a:t>, Sigrid Karl</a:t>
            </a:r>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21</a:t>
            </a:fld>
            <a:endParaRPr lang="de-DE"/>
          </a:p>
        </p:txBody>
      </p:sp>
    </p:spTree>
    <p:extLst>
      <p:ext uri="{BB962C8B-B14F-4D97-AF65-F5344CB8AC3E}">
        <p14:creationId xmlns:p14="http://schemas.microsoft.com/office/powerpoint/2010/main" val="2979059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 Weish</a:t>
            </a:r>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28</a:t>
            </a:fld>
            <a:endParaRPr lang="de-DE"/>
          </a:p>
        </p:txBody>
      </p:sp>
    </p:spTree>
    <p:extLst>
      <p:ext uri="{BB962C8B-B14F-4D97-AF65-F5344CB8AC3E}">
        <p14:creationId xmlns:p14="http://schemas.microsoft.com/office/powerpoint/2010/main" val="148435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Fiona Strolz I Valentin Carl Platter I Peter Zeschitz I Srdjan Strack I 22.05.2023</a:t>
            </a:r>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30</a:t>
            </a:fld>
            <a:endParaRPr lang="de-DE"/>
          </a:p>
        </p:txBody>
      </p:sp>
    </p:spTree>
    <p:extLst>
      <p:ext uri="{BB962C8B-B14F-4D97-AF65-F5344CB8AC3E}">
        <p14:creationId xmlns:p14="http://schemas.microsoft.com/office/powerpoint/2010/main" val="177031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Ronja </a:t>
            </a:r>
            <a:r>
              <a:rPr lang="de-AT" sz="1200" b="0" i="0" u="none" strike="noStrike" kern="1200" baseline="0" dirty="0" err="1">
                <a:solidFill>
                  <a:schemeClr val="tx1"/>
                </a:solidFill>
                <a:latin typeface="+mn-lt"/>
                <a:ea typeface="+mn-ea"/>
                <a:cs typeface="+mn-cs"/>
              </a:rPr>
              <a:t>Schwelch</a:t>
            </a:r>
            <a:r>
              <a:rPr lang="de-AT" sz="1200" b="0" i="0" u="none" strike="noStrike" kern="1200" baseline="0" dirty="0">
                <a:solidFill>
                  <a:schemeClr val="tx1"/>
                </a:solidFill>
                <a:latin typeface="+mn-lt"/>
                <a:ea typeface="+mn-ea"/>
                <a:cs typeface="+mn-cs"/>
              </a:rPr>
              <a:t>, Hannes Hofer, Johannes </a:t>
            </a:r>
            <a:r>
              <a:rPr lang="de-AT" sz="1200" b="0" i="0" u="none" strike="noStrike" kern="1200" baseline="0" dirty="0" err="1">
                <a:solidFill>
                  <a:schemeClr val="tx1"/>
                </a:solidFill>
                <a:latin typeface="+mn-lt"/>
                <a:ea typeface="+mn-ea"/>
                <a:cs typeface="+mn-cs"/>
              </a:rPr>
              <a:t>Piekarski</a:t>
            </a:r>
            <a:r>
              <a:rPr lang="de-AT" sz="1200" b="0" i="0" u="none" strike="noStrike" kern="1200" baseline="0" dirty="0">
                <a:solidFill>
                  <a:schemeClr val="tx1"/>
                </a:solidFill>
                <a:latin typeface="+mn-lt"/>
                <a:ea typeface="+mn-ea"/>
                <a:cs typeface="+mn-cs"/>
              </a:rPr>
              <a:t>, Sigrid Karl</a:t>
            </a:r>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31</a:t>
            </a:fld>
            <a:endParaRPr lang="de-DE"/>
          </a:p>
        </p:txBody>
      </p:sp>
    </p:spTree>
    <p:extLst>
      <p:ext uri="{BB962C8B-B14F-4D97-AF65-F5344CB8AC3E}">
        <p14:creationId xmlns:p14="http://schemas.microsoft.com/office/powerpoint/2010/main" val="12042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https://www.theguardian.com/world/2024/jan/09/emissions-gaza-israel-hamas-war-climate-change</a:t>
            </a:r>
          </a:p>
        </p:txBody>
      </p:sp>
      <p:sp>
        <p:nvSpPr>
          <p:cNvPr id="4" name="Foliennummernplatzhalter 3"/>
          <p:cNvSpPr>
            <a:spLocks noGrp="1"/>
          </p:cNvSpPr>
          <p:nvPr>
            <p:ph type="sldNum" sz="quarter" idx="5"/>
          </p:nvPr>
        </p:nvSpPr>
        <p:spPr/>
        <p:txBody>
          <a:bodyPr/>
          <a:lstStyle/>
          <a:p>
            <a:fld id="{2415D074-68E7-476D-818A-80825E52215F}" type="slidenum">
              <a:rPr lang="de-DE" smtClean="0"/>
              <a:t>32</a:t>
            </a:fld>
            <a:endParaRPr lang="de-DE"/>
          </a:p>
        </p:txBody>
      </p:sp>
    </p:spTree>
    <p:extLst>
      <p:ext uri="{BB962C8B-B14F-4D97-AF65-F5344CB8AC3E}">
        <p14:creationId xmlns:p14="http://schemas.microsoft.com/office/powerpoint/2010/main" val="31881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FC123D50-48B0-40E5-9073-47C3D63605A7}" type="slidenum">
              <a:rPr lang="de-DE" altLang="de-DE" smtClean="0"/>
              <a:pPr/>
              <a:t>40</a:t>
            </a:fld>
            <a:endParaRPr lang="de-DE" altLang="de-DE"/>
          </a:p>
        </p:txBody>
      </p:sp>
    </p:spTree>
    <p:extLst>
      <p:ext uri="{BB962C8B-B14F-4D97-AF65-F5344CB8AC3E}">
        <p14:creationId xmlns:p14="http://schemas.microsoft.com/office/powerpoint/2010/main" val="382812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D469F-9F7F-4D7F-AC50-AA699D0646F6}"/>
              </a:ext>
            </a:extLst>
          </p:cNvPr>
          <p:cNvSpPr>
            <a:spLocks noGrp="1"/>
          </p:cNvSpPr>
          <p:nvPr>
            <p:ph type="ctrTitle"/>
          </p:nvPr>
        </p:nvSpPr>
        <p:spPr>
          <a:xfrm>
            <a:off x="1524000" y="1122363"/>
            <a:ext cx="9144000" cy="2387600"/>
          </a:xfrm>
        </p:spPr>
        <p:txBody>
          <a:bodyPr anchor="b">
            <a:normAutofit/>
          </a:bodyPr>
          <a:lstStyle>
            <a:lvl1pPr algn="ctr">
              <a:defRPr sz="6000" b="1">
                <a:solidFill>
                  <a:schemeClr val="accent1">
                    <a:lumMod val="75000"/>
                  </a:schemeClr>
                </a:solidFill>
              </a:defRPr>
            </a:lvl1pPr>
          </a:lstStyle>
          <a:p>
            <a:r>
              <a:rPr lang="de-DE" dirty="0"/>
              <a:t>Mastertitelformat bearbeiten</a:t>
            </a:r>
          </a:p>
        </p:txBody>
      </p:sp>
      <p:sp>
        <p:nvSpPr>
          <p:cNvPr id="3" name="Untertitel 2">
            <a:extLst>
              <a:ext uri="{FF2B5EF4-FFF2-40B4-BE49-F238E27FC236}">
                <a16:creationId xmlns:a16="http://schemas.microsoft.com/office/drawing/2014/main" id="{9422639F-1A18-47AD-8D3A-3C0D7E3F4A2B}"/>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C8DC37EB-83C7-4DA2-A797-7E09B0B88333}"/>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5" name="Fußzeilenplatzhalter 4">
            <a:extLst>
              <a:ext uri="{FF2B5EF4-FFF2-40B4-BE49-F238E27FC236}">
                <a16:creationId xmlns:a16="http://schemas.microsoft.com/office/drawing/2014/main" id="{51ECAA47-B98F-478B-A70A-5E67B306B80B}"/>
              </a:ext>
            </a:extLst>
          </p:cNvPr>
          <p:cNvSpPr>
            <a:spLocks noGrp="1"/>
          </p:cNvSpPr>
          <p:nvPr>
            <p:ph type="ftr" sz="quarter" idx="11"/>
          </p:nvPr>
        </p:nvSpPr>
        <p:spPr>
          <a:xfrm>
            <a:off x="6835589" y="3441221"/>
            <a:ext cx="4114800" cy="365125"/>
          </a:xfrm>
          <a:prstGeom prst="rect">
            <a:avLst/>
          </a:prstGeom>
        </p:spPr>
        <p:txBody>
          <a:bodyPr/>
          <a:lstStyle/>
          <a:p>
            <a:endParaRPr lang="de-DE" dirty="0"/>
          </a:p>
        </p:txBody>
      </p:sp>
      <p:sp>
        <p:nvSpPr>
          <p:cNvPr id="6" name="Foliennummernplatzhalter 5">
            <a:extLst>
              <a:ext uri="{FF2B5EF4-FFF2-40B4-BE49-F238E27FC236}">
                <a16:creationId xmlns:a16="http://schemas.microsoft.com/office/drawing/2014/main" id="{F45CDCBC-A2D0-4B72-90A9-76F8FDA51C64}"/>
              </a:ext>
            </a:extLst>
          </p:cNvPr>
          <p:cNvSpPr>
            <a:spLocks noGrp="1"/>
          </p:cNvSpPr>
          <p:nvPr>
            <p:ph type="sldNum" sz="quarter" idx="12"/>
          </p:nvPr>
        </p:nvSpPr>
        <p:spPr/>
        <p:txBody>
          <a:bodyPr/>
          <a:lstStyle/>
          <a:p>
            <a:fld id="{9375EFD0-397F-4981-8445-D74A08F908E9}" type="slidenum">
              <a:rPr lang="de-DE" smtClean="0"/>
              <a:t>‹Nr.›</a:t>
            </a:fld>
            <a:endParaRPr lang="de-DE"/>
          </a:p>
        </p:txBody>
      </p:sp>
      <p:pic>
        <p:nvPicPr>
          <p:cNvPr id="7" name="Picture 11" descr="logo_bokumet_highres">
            <a:extLst>
              <a:ext uri="{FF2B5EF4-FFF2-40B4-BE49-F238E27FC236}">
                <a16:creationId xmlns:a16="http://schemas.microsoft.com/office/drawing/2014/main" id="{45147F5E-78CF-4F8F-B174-D90398B1B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8133"/>
          <a:stretch>
            <a:fillRect/>
          </a:stretch>
        </p:blipFill>
        <p:spPr bwMode="auto">
          <a:xfrm>
            <a:off x="34925" y="5862638"/>
            <a:ext cx="13319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logo">
            <a:extLst>
              <a:ext uri="{FF2B5EF4-FFF2-40B4-BE49-F238E27FC236}">
                <a16:creationId xmlns:a16="http://schemas.microsoft.com/office/drawing/2014/main" id="{8A5F7807-3365-4BE4-B0FD-DFD82DA000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33846"/>
          <a:stretch>
            <a:fillRect/>
          </a:stretch>
        </p:blipFill>
        <p:spPr bwMode="auto">
          <a:xfrm>
            <a:off x="804263" y="5811322"/>
            <a:ext cx="719737" cy="72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41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29EBD-1D23-4189-BFC7-B6025B456DA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E17B021-7ADB-465C-8C00-31AAEFEDC8D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E3A8580-5B41-4F89-BD48-EFED2127FE4F}"/>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5" name="Fußzeilenplatzhalter 4">
            <a:extLst>
              <a:ext uri="{FF2B5EF4-FFF2-40B4-BE49-F238E27FC236}">
                <a16:creationId xmlns:a16="http://schemas.microsoft.com/office/drawing/2014/main" id="{D2688615-5195-4481-91E8-421BEF9F2C8E}"/>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D8E9BB7-8042-486B-95C4-7EC12E8CECE6}"/>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423487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D710DE2-80C8-42CB-9C8B-7787927E5F0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EBBF00-C900-4FF1-830C-9335F792C68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AEBEBF-E9E0-4614-AEEE-A045DBCF123B}"/>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5" name="Fußzeilenplatzhalter 4">
            <a:extLst>
              <a:ext uri="{FF2B5EF4-FFF2-40B4-BE49-F238E27FC236}">
                <a16:creationId xmlns:a16="http://schemas.microsoft.com/office/drawing/2014/main" id="{E29D66F3-BA52-4504-BCEE-13B4B7F99C8D}"/>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1AD96546-FBEC-47AC-B0A8-C8B376DF6999}"/>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241168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D">
    <p:spTree>
      <p:nvGrpSpPr>
        <p:cNvPr id="1" name=""/>
        <p:cNvGrpSpPr/>
        <p:nvPr/>
      </p:nvGrpSpPr>
      <p:grpSpPr>
        <a:xfrm>
          <a:off x="0" y="0"/>
          <a:ext cx="0" cy="0"/>
          <a:chOff x="0" y="0"/>
          <a:chExt cx="0" cy="0"/>
        </a:xfrm>
      </p:grpSpPr>
      <p:sp>
        <p:nvSpPr>
          <p:cNvPr id="2" name="Title 1"/>
          <p:cNvSpPr>
            <a:spLocks noGrp="1"/>
          </p:cNvSpPr>
          <p:nvPr>
            <p:ph type="title"/>
          </p:nvPr>
        </p:nvSpPr>
        <p:spPr>
          <a:xfrm>
            <a:off x="0" y="304582"/>
            <a:ext cx="12192000" cy="531812"/>
          </a:xfrm>
        </p:spPr>
        <p:txBody>
          <a:bodyPr wrap="square" lIns="36000" tIns="0" rIns="36000" bIns="0" anchor="t" anchorCtr="0">
            <a:spAutoFit/>
          </a:bodyPr>
          <a:lstStyle>
            <a:lvl1pPr>
              <a:defRPr sz="3840"/>
            </a:lvl1pPr>
          </a:lstStyle>
          <a:p>
            <a:r>
              <a:rPr lang="en-US" dirty="0"/>
              <a:t>Click to </a:t>
            </a:r>
            <a:r>
              <a:rPr lang="de-DE" noProof="0" dirty="0" err="1"/>
              <a:t>edit</a:t>
            </a:r>
            <a:r>
              <a:rPr lang="en-US" dirty="0"/>
              <a:t> Master title style</a:t>
            </a:r>
            <a:endParaRPr lang="de-DE" dirty="0"/>
          </a:p>
        </p:txBody>
      </p:sp>
      <p:sp>
        <p:nvSpPr>
          <p:cNvPr id="4" name="Text Placeholder 3"/>
          <p:cNvSpPr>
            <a:spLocks noGrp="1"/>
          </p:cNvSpPr>
          <p:nvPr>
            <p:ph type="body" sz="quarter" idx="10" hasCustomPrompt="1"/>
          </p:nvPr>
        </p:nvSpPr>
        <p:spPr>
          <a:xfrm>
            <a:off x="2399282" y="6783185"/>
            <a:ext cx="9789204" cy="66493"/>
          </a:xfrm>
        </p:spPr>
        <p:txBody>
          <a:bodyPr wrap="square" lIns="0" tIns="0" rIns="0" bIns="0">
            <a:spAutoFit/>
          </a:bodyPr>
          <a:lstStyle>
            <a:lvl1pPr marL="0" indent="0" algn="r">
              <a:defRPr sz="480">
                <a:solidFill>
                  <a:schemeClr val="bg1">
                    <a:lumMod val="75000"/>
                  </a:schemeClr>
                </a:solidFill>
              </a:defRPr>
            </a:lvl1pPr>
          </a:lstStyle>
          <a:p>
            <a:pPr lvl="0"/>
            <a:r>
              <a:rPr lang="en-US" noProof="1"/>
              <a:t>CREDITS</a:t>
            </a:r>
          </a:p>
        </p:txBody>
      </p:sp>
      <p:sp>
        <p:nvSpPr>
          <p:cNvPr id="5" name="Text Placeholder 3"/>
          <p:cNvSpPr>
            <a:spLocks noGrp="1"/>
          </p:cNvSpPr>
          <p:nvPr>
            <p:ph type="body" sz="quarter" idx="11" hasCustomPrompt="1"/>
          </p:nvPr>
        </p:nvSpPr>
        <p:spPr>
          <a:xfrm>
            <a:off x="12112933" y="195839"/>
            <a:ext cx="66493" cy="6466324"/>
          </a:xfrm>
        </p:spPr>
        <p:txBody>
          <a:bodyPr vert="vert270" wrap="square" lIns="0" tIns="0" rIns="0" bIns="0">
            <a:spAutoFit/>
          </a:bodyPr>
          <a:lstStyle>
            <a:lvl1pPr marL="0" indent="0" algn="l">
              <a:defRPr sz="480">
                <a:solidFill>
                  <a:schemeClr val="bg1">
                    <a:lumMod val="75000"/>
                  </a:schemeClr>
                </a:solidFill>
              </a:defRPr>
            </a:lvl1pPr>
          </a:lstStyle>
          <a:p>
            <a:pPr lvl="0"/>
            <a:r>
              <a:rPr lang="en-US" noProof="1"/>
              <a:t>CREDITS</a:t>
            </a:r>
          </a:p>
        </p:txBody>
      </p:sp>
      <p:sp>
        <p:nvSpPr>
          <p:cNvPr id="7" name="Text Placeholder 6"/>
          <p:cNvSpPr>
            <a:spLocks noGrp="1"/>
          </p:cNvSpPr>
          <p:nvPr>
            <p:ph type="body" sz="quarter" idx="12"/>
          </p:nvPr>
        </p:nvSpPr>
        <p:spPr>
          <a:xfrm>
            <a:off x="495300" y="1257300"/>
            <a:ext cx="11525251" cy="2595744"/>
          </a:xfrm>
        </p:spPr>
        <p:txBody>
          <a:bodyPr/>
          <a:lstStyle/>
          <a:p>
            <a:pPr lvl="0"/>
            <a:r>
              <a:rPr lang="de-DE" noProof="0" dirty="0"/>
              <a:t>Edit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Text Placeholder 5"/>
          <p:cNvSpPr>
            <a:spLocks noGrp="1"/>
          </p:cNvSpPr>
          <p:nvPr>
            <p:ph type="body" sz="quarter" idx="13"/>
          </p:nvPr>
        </p:nvSpPr>
        <p:spPr>
          <a:xfrm>
            <a:off x="-815010" y="1"/>
            <a:ext cx="804803" cy="2215991"/>
          </a:xfrm>
        </p:spPr>
        <p:txBody>
          <a:bodyPr lIns="0" tIns="0" rIns="0" bIns="0"/>
          <a:lstStyle>
            <a:lvl1pPr>
              <a:defRPr sz="2400" b="0">
                <a:solidFill>
                  <a:srgbClr val="FF0000"/>
                </a:solidFill>
              </a:defRPr>
            </a:lvl1pPr>
            <a:lvl2pPr>
              <a:defRPr sz="2640" b="1">
                <a:solidFill>
                  <a:srgbClr val="FF0000"/>
                </a:solidFill>
              </a:defRPr>
            </a:lvl2pPr>
            <a:lvl3pPr>
              <a:defRPr sz="2640" b="1">
                <a:solidFill>
                  <a:srgbClr val="FF0000"/>
                </a:solidFill>
              </a:defRPr>
            </a:lvl3pPr>
            <a:lvl4pPr>
              <a:defRPr sz="2640" b="1">
                <a:solidFill>
                  <a:srgbClr val="FF0000"/>
                </a:solidFill>
              </a:defRPr>
            </a:lvl4pPr>
            <a:lvl5pPr>
              <a:defRPr sz="2640" b="1">
                <a:solidFill>
                  <a:srgbClr val="FF0000"/>
                </a:solidFill>
              </a:defRPr>
            </a:lvl5pPr>
          </a:lstStyle>
          <a:p>
            <a:pPr lvl="0"/>
            <a:r>
              <a:rPr lang="de-DE" noProof="1"/>
              <a:t>Edit Master text styles</a:t>
            </a:r>
          </a:p>
        </p:txBody>
      </p:sp>
    </p:spTree>
    <p:extLst>
      <p:ext uri="{BB962C8B-B14F-4D97-AF65-F5344CB8AC3E}">
        <p14:creationId xmlns:p14="http://schemas.microsoft.com/office/powerpoint/2010/main" val="229639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E618-477C-44EB-97A5-AA971F9602A8}"/>
              </a:ext>
            </a:extLst>
          </p:cNvPr>
          <p:cNvSpPr>
            <a:spLocks noGrp="1"/>
          </p:cNvSpPr>
          <p:nvPr>
            <p:ph type="title"/>
          </p:nvPr>
        </p:nvSpPr>
        <p:spPr/>
        <p:txBody>
          <a:bodyPr/>
          <a:lstStyle>
            <a:lvl1pPr>
              <a:defRPr b="1">
                <a:solidFill>
                  <a:schemeClr val="accent1">
                    <a:lumMod val="75000"/>
                  </a:schemeClr>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E76CC195-F755-43D7-8CAB-31D0830A432B}"/>
              </a:ext>
            </a:extLst>
          </p:cNvPr>
          <p:cNvSpPr>
            <a:spLocks noGrp="1"/>
          </p:cNvSpPr>
          <p:nvPr>
            <p:ph idx="1"/>
          </p:nvPr>
        </p:nvSpPr>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2635EBDD-6908-40DF-8370-9946D2AA003F}"/>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5" name="Fußzeilenplatzhalter 4">
            <a:extLst>
              <a:ext uri="{FF2B5EF4-FFF2-40B4-BE49-F238E27FC236}">
                <a16:creationId xmlns:a16="http://schemas.microsoft.com/office/drawing/2014/main" id="{2CA012CA-0673-4079-940D-7EDDD4BF7BDA}"/>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C0AF684A-B179-485B-8B71-E64D25FBDF50}"/>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110295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F5396-434B-4272-8A95-951868E27DE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093A01B-C1EE-49BD-AD09-942A7BD353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4AB38BB-8DA1-453C-B3F8-73B85C9AB0BA}"/>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5" name="Fußzeilenplatzhalter 4">
            <a:extLst>
              <a:ext uri="{FF2B5EF4-FFF2-40B4-BE49-F238E27FC236}">
                <a16:creationId xmlns:a16="http://schemas.microsoft.com/office/drawing/2014/main" id="{4E7EC64F-3D6A-4785-BD30-25121778AD52}"/>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CDF42EAE-7A8E-4173-8A18-F220ECDCB6F8}"/>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742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83CB2-5B0E-43CE-AC29-C4518EF658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77C2C0D-FE73-45A8-9F1D-4F792A52093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C118835-7F3A-426F-B614-92B6E31F207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183E1D6-DD5B-4E24-8541-C3056B838963}"/>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6" name="Fußzeilenplatzhalter 5">
            <a:extLst>
              <a:ext uri="{FF2B5EF4-FFF2-40B4-BE49-F238E27FC236}">
                <a16:creationId xmlns:a16="http://schemas.microsoft.com/office/drawing/2014/main" id="{63287210-E2DD-41DA-8FB8-D9C195A3AB09}"/>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EBC2F311-10C5-4BCA-8F86-1D5047E20533}"/>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388655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8A1B3-0EB0-454F-A082-9721C719C2B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44E65F-4E42-46D7-BBAC-625AAA44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2551E7D-DB90-46B1-B856-778F7153CE1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AEB15C1-3839-48C8-89E0-970705736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A6F8178-C7AC-441C-9DAD-C82F929B500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915157E-8B1D-40A1-80A5-22E84FF4399F}"/>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8" name="Fußzeilenplatzhalter 7">
            <a:extLst>
              <a:ext uri="{FF2B5EF4-FFF2-40B4-BE49-F238E27FC236}">
                <a16:creationId xmlns:a16="http://schemas.microsoft.com/office/drawing/2014/main" id="{A5E26C72-557E-4CB5-A093-D355E256870F}"/>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9D0E6D7-95D4-47E2-80B8-B9643A153B8B}"/>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320004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88740-D1E5-4254-B395-998BB3F775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23140FA-AF4E-4724-8413-7CA20F19B5DC}"/>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4" name="Fußzeilenplatzhalter 3">
            <a:extLst>
              <a:ext uri="{FF2B5EF4-FFF2-40B4-BE49-F238E27FC236}">
                <a16:creationId xmlns:a16="http://schemas.microsoft.com/office/drawing/2014/main" id="{933F69F8-1BBC-4378-BFB7-9409C69F1445}"/>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001ACFEC-58CE-4DA7-BC48-54F018855FB3}"/>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313124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449E5E-8E33-4CD2-AB85-37568D8AA188}"/>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3" name="Fußzeilenplatzhalter 2">
            <a:extLst>
              <a:ext uri="{FF2B5EF4-FFF2-40B4-BE49-F238E27FC236}">
                <a16:creationId xmlns:a16="http://schemas.microsoft.com/office/drawing/2014/main" id="{68A6B9A6-04EE-4D4A-82CE-5CECB96FB580}"/>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66F506BF-2FBD-4350-ABC6-1044B4B1D810}"/>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29882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821D9-E8F9-478B-9F44-880718B7D66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D15126B-EADE-4F39-AB27-3D511A22B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836DDBD-BB54-4B6A-8EDA-B48E857C9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6BECA41-1E63-4E3C-8DCB-6563E8D5479B}"/>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6" name="Fußzeilenplatzhalter 5">
            <a:extLst>
              <a:ext uri="{FF2B5EF4-FFF2-40B4-BE49-F238E27FC236}">
                <a16:creationId xmlns:a16="http://schemas.microsoft.com/office/drawing/2014/main" id="{50EF7D75-F04F-49B3-AE02-579186CD55AE}"/>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49D6CD6-EDCB-4BE5-A04E-ED0C198F927C}"/>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1363498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37228-6299-4058-984C-F971982C50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D47CCDF-FCAE-45D6-AB5B-D0BC57D3B0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1D460B6-7918-478A-8025-8300E99C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16ED62D-FA5A-4DEB-8907-145EB1CBAB45}"/>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21.09.2024</a:t>
            </a:fld>
            <a:endParaRPr lang="de-DE"/>
          </a:p>
        </p:txBody>
      </p:sp>
      <p:sp>
        <p:nvSpPr>
          <p:cNvPr id="6" name="Fußzeilenplatzhalter 5">
            <a:extLst>
              <a:ext uri="{FF2B5EF4-FFF2-40B4-BE49-F238E27FC236}">
                <a16:creationId xmlns:a16="http://schemas.microsoft.com/office/drawing/2014/main" id="{5B91351B-C31C-4431-A1FA-70AEA067A7E2}"/>
              </a:ext>
            </a:extLst>
          </p:cNvPr>
          <p:cNvSpPr>
            <a:spLocks noGrp="1"/>
          </p:cNvSpPr>
          <p:nvPr>
            <p:ph type="ftr" sz="quarter" idx="11"/>
          </p:nvPr>
        </p:nvSpPr>
        <p:spPr>
          <a:xfrm>
            <a:off x="6835589" y="3441221"/>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A12616E7-D59A-4C5A-9CF3-2DD90BCD54A2}"/>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232575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0E3B157-641F-46A0-8DA4-0597C9568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88F8F69D-78AA-4A5E-816E-7F2DCBBE6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E38DB9AF-F6E3-4B7B-9876-A5E0EDD7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5EFD0-397F-4981-8445-D74A08F908E9}" type="slidenum">
              <a:rPr lang="de-DE" smtClean="0"/>
              <a:t>‹Nr.›</a:t>
            </a:fld>
            <a:endParaRPr lang="de-DE"/>
          </a:p>
        </p:txBody>
      </p:sp>
      <p:sp>
        <p:nvSpPr>
          <p:cNvPr id="11" name="Rectangle 5">
            <a:extLst>
              <a:ext uri="{FF2B5EF4-FFF2-40B4-BE49-F238E27FC236}">
                <a16:creationId xmlns:a16="http://schemas.microsoft.com/office/drawing/2014/main" id="{B3AF373E-6165-49F6-A7B0-44CFA3D5A73A}"/>
              </a:ext>
            </a:extLst>
          </p:cNvPr>
          <p:cNvSpPr txBox="1">
            <a:spLocks noChangeArrowheads="1"/>
          </p:cNvSpPr>
          <p:nvPr userDrawn="1"/>
        </p:nvSpPr>
        <p:spPr bwMode="auto">
          <a:xfrm>
            <a:off x="2297398" y="6227576"/>
            <a:ext cx="64562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de-DE"/>
            </a:defPPr>
            <a:lvl1pPr marL="0" algn="ctr" defTabSz="914400" rtl="0" eaLnBrk="1" latinLnBrk="0" hangingPunct="1">
              <a:defRPr sz="1200" kern="1200">
                <a:solidFill>
                  <a:srgbClr val="006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br>
              <a:rPr lang="de-AT" dirty="0"/>
            </a:br>
            <a:r>
              <a:rPr lang="de-AT" dirty="0"/>
              <a:t>Helga Kromp-Kolb </a:t>
            </a:r>
            <a:r>
              <a:rPr lang="en-US" dirty="0"/>
              <a:t>| </a:t>
            </a:r>
            <a:r>
              <a:rPr lang="en-US" dirty="0" err="1"/>
              <a:t>Zentrum</a:t>
            </a:r>
            <a:r>
              <a:rPr lang="en-US" dirty="0"/>
              <a:t> </a:t>
            </a:r>
            <a:r>
              <a:rPr lang="en-US" dirty="0" err="1"/>
              <a:t>für</a:t>
            </a:r>
            <a:r>
              <a:rPr lang="en-US" dirty="0"/>
              <a:t> </a:t>
            </a:r>
            <a:r>
              <a:rPr lang="en-US" dirty="0" err="1"/>
              <a:t>Globalen</a:t>
            </a:r>
            <a:r>
              <a:rPr lang="en-US" dirty="0"/>
              <a:t> </a:t>
            </a:r>
            <a:r>
              <a:rPr lang="en-US" dirty="0" err="1"/>
              <a:t>Wandel</a:t>
            </a:r>
            <a:r>
              <a:rPr lang="en-US" dirty="0"/>
              <a:t> und </a:t>
            </a:r>
            <a:r>
              <a:rPr lang="en-US" dirty="0" err="1"/>
              <a:t>Nachhaltigkeit</a:t>
            </a:r>
            <a:r>
              <a:rPr lang="en-US" dirty="0"/>
              <a:t>  BOKU</a:t>
            </a:r>
          </a:p>
        </p:txBody>
      </p:sp>
      <p:pic>
        <p:nvPicPr>
          <p:cNvPr id="12" name="Picture 14" descr="Logo_Allianz_NU_de_farbe_pos_RGB">
            <a:extLst>
              <a:ext uri="{FF2B5EF4-FFF2-40B4-BE49-F238E27FC236}">
                <a16:creationId xmlns:a16="http://schemas.microsoft.com/office/drawing/2014/main" id="{2CD8219F-9AC1-46BE-8F03-E281A218433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l="39987" b="46756"/>
          <a:stretch>
            <a:fillRect/>
          </a:stretch>
        </p:blipFill>
        <p:spPr bwMode="auto">
          <a:xfrm>
            <a:off x="10412678" y="6187872"/>
            <a:ext cx="899032" cy="642284"/>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 6" descr="Logo_titelblatt.jpg">
            <a:extLst>
              <a:ext uri="{FF2B5EF4-FFF2-40B4-BE49-F238E27FC236}">
                <a16:creationId xmlns:a16="http://schemas.microsoft.com/office/drawing/2014/main" id="{3E5A200E-5E1C-486E-8344-985467A66B75}"/>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r="58276" b="38326"/>
          <a:stretch/>
        </p:blipFill>
        <p:spPr>
          <a:xfrm>
            <a:off x="9446382" y="6227576"/>
            <a:ext cx="888535" cy="562875"/>
          </a:xfrm>
          <a:prstGeom prst="rect">
            <a:avLst/>
          </a:prstGeom>
        </p:spPr>
      </p:pic>
      <p:pic>
        <p:nvPicPr>
          <p:cNvPr id="14" name="Grafik 1" descr="UniNEtZ _ left colorful">
            <a:extLst>
              <a:ext uri="{FF2B5EF4-FFF2-40B4-BE49-F238E27FC236}">
                <a16:creationId xmlns:a16="http://schemas.microsoft.com/office/drawing/2014/main" id="{AA8641EC-A581-4F9F-804B-042F6EDC8965}"/>
              </a:ext>
            </a:extLst>
          </p:cNvPr>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r="65929"/>
          <a:stretch/>
        </p:blipFill>
        <p:spPr bwMode="auto">
          <a:xfrm>
            <a:off x="11365849" y="6041446"/>
            <a:ext cx="757234" cy="70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6D25A280-601A-424A-9DBC-8075EA5C0ED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43425" t="15873" r="12143" b="38000"/>
          <a:stretch/>
        </p:blipFill>
        <p:spPr>
          <a:xfrm>
            <a:off x="68917" y="6041446"/>
            <a:ext cx="1336574" cy="780512"/>
          </a:xfrm>
          <a:prstGeom prst="rect">
            <a:avLst/>
          </a:prstGeom>
        </p:spPr>
      </p:pic>
      <p:sp>
        <p:nvSpPr>
          <p:cNvPr id="4" name="Rechteck 3">
            <a:extLst>
              <a:ext uri="{FF2B5EF4-FFF2-40B4-BE49-F238E27FC236}">
                <a16:creationId xmlns:a16="http://schemas.microsoft.com/office/drawing/2014/main" id="{1718BC32-46DC-4F32-B987-BB37A0D3B945}"/>
              </a:ext>
            </a:extLst>
          </p:cNvPr>
          <p:cNvSpPr/>
          <p:nvPr userDrawn="1"/>
        </p:nvSpPr>
        <p:spPr>
          <a:xfrm>
            <a:off x="10091956" y="6593747"/>
            <a:ext cx="297100" cy="19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72736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cientificamerican.com/article/inside-the-satellite-tech-revealing-gazas-destructio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AB5DBFD-BB03-4A99-A6A7-E676A2D4F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3"/>
            <a:ext cx="12192717" cy="6857597"/>
          </a:xfrm>
          <a:prstGeom prst="rect">
            <a:avLst/>
          </a:prstGeom>
          <a:solidFill>
            <a:srgbClr val="000000">
              <a:alpha val="65098"/>
            </a:srgbClr>
          </a:solidFill>
          <a:ln>
            <a:noFill/>
          </a:ln>
        </p:spPr>
      </p:pic>
      <p:sp>
        <p:nvSpPr>
          <p:cNvPr id="3076" name="Text Box 4">
            <a:extLst>
              <a:ext uri="{FF2B5EF4-FFF2-40B4-BE49-F238E27FC236}">
                <a16:creationId xmlns:a16="http://schemas.microsoft.com/office/drawing/2014/main" id="{14DDEA0E-1129-48BE-A7EF-AF2B5B3D4B79}"/>
              </a:ext>
            </a:extLst>
          </p:cNvPr>
          <p:cNvSpPr txBox="1">
            <a:spLocks noChangeArrowheads="1"/>
          </p:cNvSpPr>
          <p:nvPr/>
        </p:nvSpPr>
        <p:spPr bwMode="auto">
          <a:xfrm>
            <a:off x="2489201" y="481488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DE" altLang="de-DE" sz="2400">
              <a:solidFill>
                <a:schemeClr val="tx1"/>
              </a:solidFill>
              <a:latin typeface="Arial Narrow" panose="020B0606020202030204" pitchFamily="34" charset="0"/>
            </a:endParaRPr>
          </a:p>
        </p:txBody>
      </p:sp>
      <p:sp>
        <p:nvSpPr>
          <p:cNvPr id="2" name="Rechteck 1">
            <a:extLst>
              <a:ext uri="{FF2B5EF4-FFF2-40B4-BE49-F238E27FC236}">
                <a16:creationId xmlns:a16="http://schemas.microsoft.com/office/drawing/2014/main" id="{30DA7140-EF55-4C32-85C0-515BB0784CB7}"/>
              </a:ext>
            </a:extLst>
          </p:cNvPr>
          <p:cNvSpPr/>
          <p:nvPr/>
        </p:nvSpPr>
        <p:spPr>
          <a:xfrm>
            <a:off x="886120" y="697584"/>
            <a:ext cx="9285402" cy="2536262"/>
          </a:xfrm>
          <a:prstGeom prst="rect">
            <a:avLst/>
          </a:prstGeom>
          <a:solidFill>
            <a:srgbClr val="FFFFFF">
              <a:alpha val="38039"/>
            </a:srgbClr>
          </a:solidFill>
          <a:ln>
            <a:solidFill>
              <a:srgbClr val="2F528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82" name="Rectangle 3">
            <a:extLst>
              <a:ext uri="{FF2B5EF4-FFF2-40B4-BE49-F238E27FC236}">
                <a16:creationId xmlns:a16="http://schemas.microsoft.com/office/drawing/2014/main" id="{C977ACBE-A677-4AA7-87D0-46E8492AB158}"/>
              </a:ext>
            </a:extLst>
          </p:cNvPr>
          <p:cNvSpPr>
            <a:spLocks noGrp="1" noChangeArrowheads="1"/>
          </p:cNvSpPr>
          <p:nvPr>
            <p:ph type="ctrTitle"/>
          </p:nvPr>
        </p:nvSpPr>
        <p:spPr>
          <a:xfrm>
            <a:off x="976875" y="634436"/>
            <a:ext cx="9393504" cy="5198820"/>
          </a:xfrm>
        </p:spPr>
        <p:txBody>
          <a:bodyPr anchor="ctr">
            <a:normAutofit fontScale="90000"/>
          </a:bodyPr>
          <a:lstStyle/>
          <a:p>
            <a:pPr algn="l">
              <a:spcBef>
                <a:spcPts val="1200"/>
              </a:spcBef>
              <a:spcAft>
                <a:spcPts val="1200"/>
              </a:spcAft>
            </a:pPr>
            <a:r>
              <a:rPr lang="de-DE" altLang="de-DE" sz="2400" dirty="0"/>
              <a:t>Pax Christi</a:t>
            </a:r>
            <a:br>
              <a:rPr lang="de-DE" altLang="de-DE" sz="4000" dirty="0"/>
            </a:br>
            <a:br>
              <a:rPr lang="de-DE" altLang="de-DE" sz="4000" dirty="0"/>
            </a:br>
            <a:r>
              <a:rPr lang="de-DE" dirty="0">
                <a:solidFill>
                  <a:schemeClr val="tx1"/>
                </a:solidFill>
              </a:rPr>
              <a:t>90 Sekunden vor 12: </a:t>
            </a:r>
            <a:br>
              <a:rPr lang="de-DE" dirty="0">
                <a:solidFill>
                  <a:schemeClr val="tx1"/>
                </a:solidFill>
              </a:rPr>
            </a:br>
            <a:r>
              <a:rPr lang="de-DE" dirty="0">
                <a:solidFill>
                  <a:schemeClr val="tx1"/>
                </a:solidFill>
              </a:rPr>
              <a:t>Was hat die Weltuntergangsuhr </a:t>
            </a:r>
            <a:br>
              <a:rPr lang="de-DE" dirty="0">
                <a:solidFill>
                  <a:schemeClr val="tx1"/>
                </a:solidFill>
              </a:rPr>
            </a:br>
            <a:r>
              <a:rPr lang="de-DE" dirty="0">
                <a:solidFill>
                  <a:schemeClr val="tx1"/>
                </a:solidFill>
              </a:rPr>
              <a:t>mit der Klimakrise zu tun?</a:t>
            </a:r>
            <a:br>
              <a:rPr lang="de-DE" altLang="de-DE" sz="4000" dirty="0">
                <a:solidFill>
                  <a:schemeClr val="tx1"/>
                </a:solidFill>
              </a:rPr>
            </a:br>
            <a:br>
              <a:rPr lang="de-DE" altLang="de-DE" sz="4000" dirty="0">
                <a:solidFill>
                  <a:schemeClr val="tx1"/>
                </a:solidFill>
              </a:rPr>
            </a:br>
            <a:r>
              <a:rPr lang="de-DE" altLang="de-DE" sz="2400" b="0" dirty="0" err="1">
                <a:solidFill>
                  <a:schemeClr val="bg1"/>
                </a:solidFill>
              </a:rPr>
              <a:t>Em</a:t>
            </a:r>
            <a:r>
              <a:rPr lang="de-DE" altLang="de-DE" sz="2400" b="0" dirty="0">
                <a:solidFill>
                  <a:schemeClr val="bg1"/>
                </a:solidFill>
              </a:rPr>
              <a:t>. Univ. Prof. Dr. Helga </a:t>
            </a:r>
            <a:r>
              <a:rPr lang="de-DE" altLang="de-DE" sz="2400" b="0" dirty="0" err="1">
                <a:solidFill>
                  <a:schemeClr val="bg1"/>
                </a:solidFill>
              </a:rPr>
              <a:t>Kromp</a:t>
            </a:r>
            <a:r>
              <a:rPr lang="de-DE" altLang="de-DE" sz="2400" b="0" dirty="0">
                <a:solidFill>
                  <a:schemeClr val="bg1"/>
                </a:solidFill>
              </a:rPr>
              <a:t>-Kolb</a:t>
            </a:r>
            <a:br>
              <a:rPr lang="de-DE" altLang="de-DE" sz="2400" b="0" dirty="0">
                <a:solidFill>
                  <a:schemeClr val="bg1"/>
                </a:solidFill>
              </a:rPr>
            </a:br>
            <a:br>
              <a:rPr lang="de-DE" altLang="de-DE" sz="2800" b="0" dirty="0">
                <a:solidFill>
                  <a:schemeClr val="bg1"/>
                </a:solidFill>
              </a:rPr>
            </a:br>
            <a:r>
              <a:rPr lang="de-DE" altLang="de-DE" sz="2800" dirty="0">
                <a:solidFill>
                  <a:schemeClr val="bg1"/>
                </a:solidFill>
              </a:rPr>
              <a:t>Universität für Bodenkultur, Wien</a:t>
            </a:r>
            <a:br>
              <a:rPr lang="de-DE" altLang="de-DE" sz="2800" dirty="0">
                <a:solidFill>
                  <a:schemeClr val="bg1"/>
                </a:solidFill>
              </a:rPr>
            </a:br>
            <a:r>
              <a:rPr lang="de-DE" altLang="de-DE" sz="2400" b="0" dirty="0">
                <a:solidFill>
                  <a:schemeClr val="bg1"/>
                </a:solidFill>
              </a:rPr>
              <a:t>Institut für Meteorologie     </a:t>
            </a:r>
            <a:br>
              <a:rPr lang="de-DE" altLang="de-DE" sz="2400" b="0" dirty="0">
                <a:solidFill>
                  <a:schemeClr val="bg1"/>
                </a:solidFill>
              </a:rPr>
            </a:br>
            <a:r>
              <a:rPr lang="de-DE" altLang="de-DE" sz="2400" b="0" dirty="0">
                <a:solidFill>
                  <a:schemeClr val="bg1"/>
                </a:solidFill>
              </a:rPr>
              <a:t>und </a:t>
            </a:r>
            <a:br>
              <a:rPr lang="de-DE" altLang="de-DE" sz="2400" b="0" dirty="0">
                <a:solidFill>
                  <a:schemeClr val="bg1"/>
                </a:solidFill>
              </a:rPr>
            </a:br>
            <a:r>
              <a:rPr lang="de-DE" altLang="de-DE" sz="2400" b="0" dirty="0">
                <a:solidFill>
                  <a:schemeClr val="bg1"/>
                </a:solidFill>
              </a:rPr>
              <a:t>Zentrum für Globalen Wandel </a:t>
            </a:r>
            <a:br>
              <a:rPr lang="de-DE" altLang="de-DE" sz="2400" b="0" dirty="0">
                <a:solidFill>
                  <a:schemeClr val="bg1"/>
                </a:solidFill>
              </a:rPr>
            </a:br>
            <a:r>
              <a:rPr lang="de-DE" altLang="de-DE" sz="2400" b="0" dirty="0">
                <a:solidFill>
                  <a:schemeClr val="bg1"/>
                </a:solidFill>
              </a:rPr>
              <a:t>und Nachhaltigkeit</a:t>
            </a:r>
            <a:br>
              <a:rPr lang="de-DE" altLang="de-DE" sz="3000" b="0" dirty="0">
                <a:solidFill>
                  <a:schemeClr val="bg1"/>
                </a:solidFill>
              </a:rPr>
            </a:br>
            <a:br>
              <a:rPr lang="de-DE" altLang="de-DE" sz="3000" b="0" dirty="0">
                <a:solidFill>
                  <a:srgbClr val="336699"/>
                </a:solidFill>
              </a:rPr>
            </a:br>
            <a:endParaRPr lang="de-DE" altLang="de-DE" sz="2400" b="0" dirty="0">
              <a:solidFill>
                <a:srgbClr val="336699"/>
              </a:solidFill>
            </a:endParaRPr>
          </a:p>
        </p:txBody>
      </p:sp>
      <p:pic>
        <p:nvPicPr>
          <p:cNvPr id="8" name="Inhaltsplatzhalter 4">
            <a:extLst>
              <a:ext uri="{FF2B5EF4-FFF2-40B4-BE49-F238E27FC236}">
                <a16:creationId xmlns:a16="http://schemas.microsoft.com/office/drawing/2014/main" id="{860C0A88-1E8B-4B2C-9C19-6CF489B9D190}"/>
              </a:ext>
            </a:extLst>
          </p:cNvPr>
          <p:cNvPicPr>
            <a:picLocks noChangeAspect="1"/>
          </p:cNvPicPr>
          <p:nvPr/>
        </p:nvPicPr>
        <p:blipFill rotWithShape="1">
          <a:blip r:embed="rId3">
            <a:extLst>
              <a:ext uri="{28A0092B-C50C-407E-A947-70E740481C1C}">
                <a14:useLocalDpi xmlns:a14="http://schemas.microsoft.com/office/drawing/2010/main" val="0"/>
              </a:ext>
            </a:extLst>
          </a:blip>
          <a:srcRect l="48471" t="17951" r="9716" b="13988"/>
          <a:stretch/>
        </p:blipFill>
        <p:spPr>
          <a:xfrm>
            <a:off x="9094218" y="4367148"/>
            <a:ext cx="2552321" cy="233693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17A72A13-B4D7-490A-A9F0-05463F44E86A}"/>
              </a:ext>
            </a:extLst>
          </p:cNvPr>
          <p:cNvPicPr>
            <a:picLocks noChangeAspect="1"/>
          </p:cNvPicPr>
          <p:nvPr/>
        </p:nvPicPr>
        <p:blipFill>
          <a:blip r:embed="rId2"/>
          <a:stretch>
            <a:fillRect/>
          </a:stretch>
        </p:blipFill>
        <p:spPr>
          <a:xfrm>
            <a:off x="5458120" y="783490"/>
            <a:ext cx="6349361" cy="4983653"/>
          </a:xfrm>
          <a:prstGeom prst="rect">
            <a:avLst/>
          </a:prstGeom>
        </p:spPr>
      </p:pic>
      <p:pic>
        <p:nvPicPr>
          <p:cNvPr id="4" name="Inhaltsplatzhalter 3">
            <a:extLst>
              <a:ext uri="{FF2B5EF4-FFF2-40B4-BE49-F238E27FC236}">
                <a16:creationId xmlns:a16="http://schemas.microsoft.com/office/drawing/2014/main" id="{C306EC97-74E8-4632-9A38-7B3C9F51BDF5}"/>
              </a:ext>
            </a:extLst>
          </p:cNvPr>
          <p:cNvPicPr>
            <a:picLocks noGrp="1" noChangeAspect="1"/>
          </p:cNvPicPr>
          <p:nvPr>
            <p:ph idx="1"/>
          </p:nvPr>
        </p:nvPicPr>
        <p:blipFill>
          <a:blip r:embed="rId3"/>
          <a:stretch>
            <a:fillRect/>
          </a:stretch>
        </p:blipFill>
        <p:spPr>
          <a:xfrm>
            <a:off x="182726" y="536837"/>
            <a:ext cx="5406998" cy="4399331"/>
          </a:xfrm>
          <a:prstGeom prst="rect">
            <a:avLst/>
          </a:prstGeom>
        </p:spPr>
      </p:pic>
      <p:sp>
        <p:nvSpPr>
          <p:cNvPr id="5" name="Textfeld 4">
            <a:extLst>
              <a:ext uri="{FF2B5EF4-FFF2-40B4-BE49-F238E27FC236}">
                <a16:creationId xmlns:a16="http://schemas.microsoft.com/office/drawing/2014/main" id="{73031D6F-FB2E-4C1C-9B29-1049795B36AF}"/>
              </a:ext>
            </a:extLst>
          </p:cNvPr>
          <p:cNvSpPr txBox="1"/>
          <p:nvPr/>
        </p:nvSpPr>
        <p:spPr>
          <a:xfrm>
            <a:off x="7183290" y="6077987"/>
            <a:ext cx="3432202" cy="369332"/>
          </a:xfrm>
          <a:prstGeom prst="rect">
            <a:avLst/>
          </a:prstGeom>
          <a:noFill/>
        </p:spPr>
        <p:txBody>
          <a:bodyPr wrap="square" rtlCol="0">
            <a:spAutoFit/>
          </a:bodyPr>
          <a:lstStyle/>
          <a:p>
            <a:r>
              <a:rPr lang="nl-NL" dirty="0"/>
              <a:t>(van Westen, Kliphuis et al. 2024)</a:t>
            </a:r>
            <a:endParaRPr lang="de-AT" dirty="0"/>
          </a:p>
        </p:txBody>
      </p:sp>
      <p:sp>
        <p:nvSpPr>
          <p:cNvPr id="2" name="Titel 1">
            <a:extLst>
              <a:ext uri="{FF2B5EF4-FFF2-40B4-BE49-F238E27FC236}">
                <a16:creationId xmlns:a16="http://schemas.microsoft.com/office/drawing/2014/main" id="{23A1DC31-EF87-41D4-86EE-09686FA05B8B}"/>
              </a:ext>
            </a:extLst>
          </p:cNvPr>
          <p:cNvSpPr>
            <a:spLocks noGrp="1"/>
          </p:cNvSpPr>
          <p:nvPr>
            <p:ph type="title"/>
          </p:nvPr>
        </p:nvSpPr>
        <p:spPr>
          <a:xfrm>
            <a:off x="99892" y="-178046"/>
            <a:ext cx="10515600" cy="1325563"/>
          </a:xfrm>
        </p:spPr>
        <p:txBody>
          <a:bodyPr/>
          <a:lstStyle/>
          <a:p>
            <a:r>
              <a:rPr lang="de-DE" dirty="0"/>
              <a:t>Annäherung an den Kipp-Punkt</a:t>
            </a:r>
            <a:endParaRPr lang="de-AT" dirty="0"/>
          </a:p>
        </p:txBody>
      </p:sp>
      <p:sp>
        <p:nvSpPr>
          <p:cNvPr id="11" name="Textfeld 10">
            <a:extLst>
              <a:ext uri="{FF2B5EF4-FFF2-40B4-BE49-F238E27FC236}">
                <a16:creationId xmlns:a16="http://schemas.microsoft.com/office/drawing/2014/main" id="{C0C04570-F5F8-48E3-8C28-7EBA6C1195FF}"/>
              </a:ext>
            </a:extLst>
          </p:cNvPr>
          <p:cNvSpPr txBox="1"/>
          <p:nvPr/>
        </p:nvSpPr>
        <p:spPr>
          <a:xfrm>
            <a:off x="384519" y="4874181"/>
            <a:ext cx="4973173" cy="1200329"/>
          </a:xfrm>
          <a:prstGeom prst="rect">
            <a:avLst/>
          </a:prstGeom>
          <a:noFill/>
        </p:spPr>
        <p:txBody>
          <a:bodyPr wrap="square" rtlCol="0">
            <a:spAutoFit/>
          </a:bodyPr>
          <a:lstStyle/>
          <a:p>
            <a:r>
              <a:rPr lang="de-DE" sz="2400" dirty="0"/>
              <a:t>Systematische Zufuhr von arktischem  Schmelzwasser führt zum Kippen der Zirkulation </a:t>
            </a:r>
            <a:r>
              <a:rPr lang="nl-NL" sz="2400" dirty="0"/>
              <a:t>(van Westen et al. 2024)</a:t>
            </a:r>
            <a:endParaRPr lang="de-AT" sz="2400" dirty="0"/>
          </a:p>
        </p:txBody>
      </p:sp>
      <p:sp>
        <p:nvSpPr>
          <p:cNvPr id="13" name="Textfeld 12">
            <a:extLst>
              <a:ext uri="{FF2B5EF4-FFF2-40B4-BE49-F238E27FC236}">
                <a16:creationId xmlns:a16="http://schemas.microsoft.com/office/drawing/2014/main" id="{A2F5D07B-8019-4FC0-88C5-E5C1026F194C}"/>
              </a:ext>
            </a:extLst>
          </p:cNvPr>
          <p:cNvSpPr txBox="1"/>
          <p:nvPr/>
        </p:nvSpPr>
        <p:spPr>
          <a:xfrm>
            <a:off x="7666181" y="755638"/>
            <a:ext cx="4343093" cy="1692771"/>
          </a:xfrm>
          <a:prstGeom prst="rect">
            <a:avLst/>
          </a:prstGeom>
          <a:solidFill>
            <a:schemeClr val="bg1"/>
          </a:solidFill>
        </p:spPr>
        <p:txBody>
          <a:bodyPr wrap="square" rtlCol="0">
            <a:spAutoFit/>
          </a:bodyPr>
          <a:lstStyle/>
          <a:p>
            <a:r>
              <a:rPr lang="de-DE" sz="2600" dirty="0"/>
              <a:t>Kipp-Punkt zwischen 2025 und 2095, am wahrscheinlichsten </a:t>
            </a:r>
            <a:br>
              <a:rPr lang="de-DE" sz="2600" dirty="0"/>
            </a:br>
            <a:r>
              <a:rPr lang="de-DE" sz="2600" dirty="0"/>
              <a:t>zwischen 2050 und 2060</a:t>
            </a:r>
            <a:br>
              <a:rPr lang="de-DE" sz="2600" dirty="0"/>
            </a:br>
            <a:r>
              <a:rPr lang="de-DE" sz="2600" dirty="0"/>
              <a:t>(</a:t>
            </a:r>
            <a:r>
              <a:rPr lang="de-DE" sz="2600" dirty="0" err="1"/>
              <a:t>Ditlevsen&amp;Ditlevsen</a:t>
            </a:r>
            <a:r>
              <a:rPr lang="de-DE" sz="2600" dirty="0"/>
              <a:t>, 2023) </a:t>
            </a:r>
            <a:endParaRPr lang="de-AT" sz="2600" dirty="0"/>
          </a:p>
        </p:txBody>
      </p:sp>
      <p:cxnSp>
        <p:nvCxnSpPr>
          <p:cNvPr id="14" name="Gerade Verbindung mit Pfeil 13">
            <a:extLst>
              <a:ext uri="{FF2B5EF4-FFF2-40B4-BE49-F238E27FC236}">
                <a16:creationId xmlns:a16="http://schemas.microsoft.com/office/drawing/2014/main" id="{C8104EB1-ABD9-4679-9FA3-BB1200F21E49}"/>
              </a:ext>
            </a:extLst>
          </p:cNvPr>
          <p:cNvCxnSpPr>
            <a:cxnSpLocks/>
          </p:cNvCxnSpPr>
          <p:nvPr/>
        </p:nvCxnSpPr>
        <p:spPr>
          <a:xfrm flipH="1">
            <a:off x="10067827" y="2448409"/>
            <a:ext cx="399109" cy="18690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3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CB38ED-B44E-424F-8B42-452154C8F261}"/>
              </a:ext>
            </a:extLst>
          </p:cNvPr>
          <p:cNvSpPr/>
          <p:nvPr/>
        </p:nvSpPr>
        <p:spPr bwMode="auto">
          <a:xfrm>
            <a:off x="2279576" y="1844824"/>
            <a:ext cx="3384376" cy="3744416"/>
          </a:xfrm>
          <a:prstGeom prst="rect">
            <a:avLst/>
          </a:prstGeom>
          <a:gradFill flip="none" rotWithShape="1">
            <a:gsLst>
              <a:gs pos="0">
                <a:srgbClr val="C7D1FF">
                  <a:alpha val="5000"/>
                </a:srgbClr>
              </a:gs>
              <a:gs pos="0">
                <a:srgbClr val="0066FF">
                  <a:tint val="44500"/>
                  <a:satMod val="160000"/>
                </a:srgbClr>
              </a:gs>
              <a:gs pos="34000">
                <a:srgbClr val="D1D9FF"/>
              </a:gs>
              <a:gs pos="68000">
                <a:schemeClr val="bg1"/>
              </a:gs>
            </a:gsLst>
            <a:lin ang="0" scaled="0"/>
            <a:tileRect/>
          </a:gradFill>
          <a:ln w="9525" cap="flat" cmpd="sng" algn="ctr">
            <a:noFill/>
            <a:prstDash val="solid"/>
            <a:round/>
            <a:headEnd type="none" w="med" len="med"/>
            <a:tailEnd type="none" w="med" len="med"/>
          </a:ln>
          <a:effectLst/>
        </p:spPr>
        <p:txBody>
          <a:bodyPr/>
          <a:lstStyle/>
          <a:p>
            <a:pPr>
              <a:defRPr/>
            </a:pPr>
            <a:endParaRPr lang="de-AT"/>
          </a:p>
        </p:txBody>
      </p:sp>
      <p:sp>
        <p:nvSpPr>
          <p:cNvPr id="47109" name="Title 1">
            <a:extLst>
              <a:ext uri="{FF2B5EF4-FFF2-40B4-BE49-F238E27FC236}">
                <a16:creationId xmlns:a16="http://schemas.microsoft.com/office/drawing/2014/main" id="{458EB7EB-937B-4F79-87C4-D3296DE75AA5}"/>
              </a:ext>
            </a:extLst>
          </p:cNvPr>
          <p:cNvSpPr>
            <a:spLocks noGrp="1"/>
          </p:cNvSpPr>
          <p:nvPr>
            <p:ph type="title"/>
          </p:nvPr>
        </p:nvSpPr>
        <p:spPr>
          <a:xfrm>
            <a:off x="2209801" y="1066800"/>
            <a:ext cx="7847013" cy="685800"/>
          </a:xfrm>
        </p:spPr>
        <p:txBody>
          <a:bodyPr>
            <a:normAutofit fontScale="90000"/>
          </a:bodyPr>
          <a:lstStyle/>
          <a:p>
            <a:r>
              <a:rPr lang="de-AT" altLang="de-DE"/>
              <a:t>Stabilitätszustände der Erdklimas</a:t>
            </a:r>
          </a:p>
        </p:txBody>
      </p:sp>
      <p:sp>
        <p:nvSpPr>
          <p:cNvPr id="47111" name="Freeform 5">
            <a:extLst>
              <a:ext uri="{FF2B5EF4-FFF2-40B4-BE49-F238E27FC236}">
                <a16:creationId xmlns:a16="http://schemas.microsoft.com/office/drawing/2014/main" id="{20430BD4-69DA-4376-8630-7C4EAC589E20}"/>
              </a:ext>
            </a:extLst>
          </p:cNvPr>
          <p:cNvSpPr>
            <a:spLocks/>
          </p:cNvSpPr>
          <p:nvPr/>
        </p:nvSpPr>
        <p:spPr bwMode="auto">
          <a:xfrm>
            <a:off x="3175000" y="3644900"/>
            <a:ext cx="171450" cy="488950"/>
          </a:xfrm>
          <a:custGeom>
            <a:avLst/>
            <a:gdLst>
              <a:gd name="T0" fmla="*/ 0 w 171450"/>
              <a:gd name="T1" fmla="*/ 0 h 488950"/>
              <a:gd name="T2" fmla="*/ 171450 w 171450"/>
              <a:gd name="T3" fmla="*/ 488950 h 488950"/>
              <a:gd name="T4" fmla="*/ 0 60000 65536"/>
              <a:gd name="T5" fmla="*/ 0 60000 65536"/>
            </a:gdLst>
            <a:ahLst/>
            <a:cxnLst>
              <a:cxn ang="T4">
                <a:pos x="T0" y="T1"/>
              </a:cxn>
              <a:cxn ang="T5">
                <a:pos x="T2" y="T3"/>
              </a:cxn>
            </a:cxnLst>
            <a:rect l="0" t="0" r="r" b="b"/>
            <a:pathLst>
              <a:path w="171450" h="488950">
                <a:moveTo>
                  <a:pt x="0" y="0"/>
                </a:moveTo>
                <a:lnTo>
                  <a:pt x="171450" y="488950"/>
                </a:lnTo>
              </a:path>
            </a:pathLst>
          </a:custGeom>
          <a:noFill/>
          <a:ln w="3810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Rectangle 15">
            <a:extLst>
              <a:ext uri="{FF2B5EF4-FFF2-40B4-BE49-F238E27FC236}">
                <a16:creationId xmlns:a16="http://schemas.microsoft.com/office/drawing/2014/main" id="{CF8819D4-C1FF-4DDD-AD81-3CE436801309}"/>
              </a:ext>
            </a:extLst>
          </p:cNvPr>
          <p:cNvSpPr/>
          <p:nvPr/>
        </p:nvSpPr>
        <p:spPr bwMode="auto">
          <a:xfrm flipH="1">
            <a:off x="4884713" y="1844824"/>
            <a:ext cx="5781680" cy="3716486"/>
          </a:xfrm>
          <a:prstGeom prst="rect">
            <a:avLst/>
          </a:prstGeom>
          <a:gradFill flip="none" rotWithShape="1">
            <a:gsLst>
              <a:gs pos="0">
                <a:srgbClr val="FF0000">
                  <a:tint val="66000"/>
                  <a:satMod val="160000"/>
                </a:srgbClr>
              </a:gs>
              <a:gs pos="38000">
                <a:srgbClr val="FF0000">
                  <a:tint val="44500"/>
                  <a:satMod val="160000"/>
                  <a:alpha val="49000"/>
                </a:srgbClr>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de-AT"/>
          </a:p>
        </p:txBody>
      </p:sp>
      <p:sp>
        <p:nvSpPr>
          <p:cNvPr id="47115" name="Freeform 6">
            <a:extLst>
              <a:ext uri="{FF2B5EF4-FFF2-40B4-BE49-F238E27FC236}">
                <a16:creationId xmlns:a16="http://schemas.microsoft.com/office/drawing/2014/main" id="{D0A0F65A-0D18-4DAD-8D5B-E5A84F4DAEE4}"/>
              </a:ext>
            </a:extLst>
          </p:cNvPr>
          <p:cNvSpPr>
            <a:spLocks/>
          </p:cNvSpPr>
          <p:nvPr/>
        </p:nvSpPr>
        <p:spPr bwMode="auto">
          <a:xfrm>
            <a:off x="3352800" y="3714750"/>
            <a:ext cx="3136900" cy="508000"/>
          </a:xfrm>
          <a:custGeom>
            <a:avLst/>
            <a:gdLst>
              <a:gd name="T0" fmla="*/ 0 w 3136900"/>
              <a:gd name="T1" fmla="*/ 416864 h 509139"/>
              <a:gd name="T2" fmla="*/ 63500 w 3136900"/>
              <a:gd name="T3" fmla="*/ 459083 h 509139"/>
              <a:gd name="T4" fmla="*/ 171450 w 3136900"/>
              <a:gd name="T5" fmla="*/ 483208 h 509139"/>
              <a:gd name="T6" fmla="*/ 273050 w 3136900"/>
              <a:gd name="T7" fmla="*/ 440989 h 509139"/>
              <a:gd name="T8" fmla="*/ 349250 w 3136900"/>
              <a:gd name="T9" fmla="*/ 362583 h 509139"/>
              <a:gd name="T10" fmla="*/ 488950 w 3136900"/>
              <a:gd name="T11" fmla="*/ 229898 h 509139"/>
              <a:gd name="T12" fmla="*/ 685800 w 3136900"/>
              <a:gd name="T13" fmla="*/ 115304 h 509139"/>
              <a:gd name="T14" fmla="*/ 876300 w 3136900"/>
              <a:gd name="T15" fmla="*/ 73087 h 509139"/>
              <a:gd name="T16" fmla="*/ 1079500 w 3136900"/>
              <a:gd name="T17" fmla="*/ 54992 h 509139"/>
              <a:gd name="T18" fmla="*/ 1225550 w 3136900"/>
              <a:gd name="T19" fmla="*/ 109273 h 509139"/>
              <a:gd name="T20" fmla="*/ 1346200 w 3136900"/>
              <a:gd name="T21" fmla="*/ 205772 h 509139"/>
              <a:gd name="T22" fmla="*/ 1479550 w 3136900"/>
              <a:gd name="T23" fmla="*/ 260053 h 509139"/>
              <a:gd name="T24" fmla="*/ 1562100 w 3136900"/>
              <a:gd name="T25" fmla="*/ 296240 h 509139"/>
              <a:gd name="T26" fmla="*/ 1739900 w 3136900"/>
              <a:gd name="T27" fmla="*/ 266084 h 509139"/>
              <a:gd name="T28" fmla="*/ 1911350 w 3136900"/>
              <a:gd name="T29" fmla="*/ 115304 h 509139"/>
              <a:gd name="T30" fmla="*/ 2082800 w 3136900"/>
              <a:gd name="T31" fmla="*/ 30868 h 509139"/>
              <a:gd name="T32" fmla="*/ 2260600 w 3136900"/>
              <a:gd name="T33" fmla="*/ 704 h 509139"/>
              <a:gd name="T34" fmla="*/ 2451100 w 3136900"/>
              <a:gd name="T35" fmla="*/ 12774 h 509139"/>
              <a:gd name="T36" fmla="*/ 2673350 w 3136900"/>
              <a:gd name="T37" fmla="*/ 48960 h 509139"/>
              <a:gd name="T38" fmla="*/ 2857500 w 3136900"/>
              <a:gd name="T39" fmla="*/ 145459 h 509139"/>
              <a:gd name="T40" fmla="*/ 2978150 w 3136900"/>
              <a:gd name="T41" fmla="*/ 229898 h 509139"/>
              <a:gd name="T42" fmla="*/ 3079750 w 3136900"/>
              <a:gd name="T43" fmla="*/ 326397 h 509139"/>
              <a:gd name="T44" fmla="*/ 3136900 w 3136900"/>
              <a:gd name="T45" fmla="*/ 362583 h 509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36900" h="509139">
                <a:moveTo>
                  <a:pt x="0" y="438900"/>
                </a:moveTo>
                <a:cubicBezTo>
                  <a:pt x="17462" y="455304"/>
                  <a:pt x="34925" y="471708"/>
                  <a:pt x="63500" y="483350"/>
                </a:cubicBezTo>
                <a:cubicBezTo>
                  <a:pt x="92075" y="494992"/>
                  <a:pt x="136525" y="511925"/>
                  <a:pt x="171450" y="508750"/>
                </a:cubicBezTo>
                <a:cubicBezTo>
                  <a:pt x="206375" y="505575"/>
                  <a:pt x="243417" y="485467"/>
                  <a:pt x="273050" y="464300"/>
                </a:cubicBezTo>
                <a:cubicBezTo>
                  <a:pt x="302683" y="443133"/>
                  <a:pt x="313267" y="418792"/>
                  <a:pt x="349250" y="381750"/>
                </a:cubicBezTo>
                <a:cubicBezTo>
                  <a:pt x="385233" y="344708"/>
                  <a:pt x="432858" y="285442"/>
                  <a:pt x="488950" y="242050"/>
                </a:cubicBezTo>
                <a:cubicBezTo>
                  <a:pt x="545042" y="198658"/>
                  <a:pt x="621242" y="148917"/>
                  <a:pt x="685800" y="121400"/>
                </a:cubicBezTo>
                <a:cubicBezTo>
                  <a:pt x="750358" y="93883"/>
                  <a:pt x="810683" y="87533"/>
                  <a:pt x="876300" y="76950"/>
                </a:cubicBezTo>
                <a:cubicBezTo>
                  <a:pt x="941917" y="66367"/>
                  <a:pt x="1021292" y="51550"/>
                  <a:pt x="1079500" y="57900"/>
                </a:cubicBezTo>
                <a:cubicBezTo>
                  <a:pt x="1137708" y="64250"/>
                  <a:pt x="1181100" y="88592"/>
                  <a:pt x="1225550" y="115050"/>
                </a:cubicBezTo>
                <a:cubicBezTo>
                  <a:pt x="1270000" y="141508"/>
                  <a:pt x="1303867" y="190192"/>
                  <a:pt x="1346200" y="216650"/>
                </a:cubicBezTo>
                <a:cubicBezTo>
                  <a:pt x="1388533" y="243108"/>
                  <a:pt x="1443567" y="257925"/>
                  <a:pt x="1479550" y="273800"/>
                </a:cubicBezTo>
                <a:cubicBezTo>
                  <a:pt x="1515533" y="289675"/>
                  <a:pt x="1518708" y="310842"/>
                  <a:pt x="1562100" y="311900"/>
                </a:cubicBezTo>
                <a:cubicBezTo>
                  <a:pt x="1605492" y="312958"/>
                  <a:pt x="1681692" y="311900"/>
                  <a:pt x="1739900" y="280150"/>
                </a:cubicBezTo>
                <a:cubicBezTo>
                  <a:pt x="1798108" y="248400"/>
                  <a:pt x="1854200" y="162675"/>
                  <a:pt x="1911350" y="121400"/>
                </a:cubicBezTo>
                <a:cubicBezTo>
                  <a:pt x="1968500" y="80125"/>
                  <a:pt x="2024592" y="52608"/>
                  <a:pt x="2082800" y="32500"/>
                </a:cubicBezTo>
                <a:cubicBezTo>
                  <a:pt x="2141008" y="12392"/>
                  <a:pt x="2199217" y="3925"/>
                  <a:pt x="2260600" y="750"/>
                </a:cubicBezTo>
                <a:cubicBezTo>
                  <a:pt x="2321983" y="-2425"/>
                  <a:pt x="2382308" y="4983"/>
                  <a:pt x="2451100" y="13450"/>
                </a:cubicBezTo>
                <a:cubicBezTo>
                  <a:pt x="2519892" y="21917"/>
                  <a:pt x="2605617" y="28267"/>
                  <a:pt x="2673350" y="51550"/>
                </a:cubicBezTo>
                <a:cubicBezTo>
                  <a:pt x="2741083" y="74833"/>
                  <a:pt x="2806700" y="121400"/>
                  <a:pt x="2857500" y="153150"/>
                </a:cubicBezTo>
                <a:cubicBezTo>
                  <a:pt x="2908300" y="184900"/>
                  <a:pt x="2941108" y="210300"/>
                  <a:pt x="2978150" y="242050"/>
                </a:cubicBezTo>
                <a:cubicBezTo>
                  <a:pt x="3015192" y="273800"/>
                  <a:pt x="3053292" y="320367"/>
                  <a:pt x="3079750" y="343650"/>
                </a:cubicBezTo>
                <a:cubicBezTo>
                  <a:pt x="3106208" y="366933"/>
                  <a:pt x="3121554" y="374341"/>
                  <a:pt x="3136900" y="38175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116" name="Freeform 7">
            <a:extLst>
              <a:ext uri="{FF2B5EF4-FFF2-40B4-BE49-F238E27FC236}">
                <a16:creationId xmlns:a16="http://schemas.microsoft.com/office/drawing/2014/main" id="{0282E6CA-E756-4D21-B933-7258EF3E97BC}"/>
              </a:ext>
            </a:extLst>
          </p:cNvPr>
          <p:cNvSpPr>
            <a:spLocks/>
          </p:cNvSpPr>
          <p:nvPr/>
        </p:nvSpPr>
        <p:spPr bwMode="auto">
          <a:xfrm>
            <a:off x="6470650" y="4095750"/>
            <a:ext cx="1943100" cy="1149350"/>
          </a:xfrm>
          <a:custGeom>
            <a:avLst/>
            <a:gdLst>
              <a:gd name="T0" fmla="*/ 0 w 1943100"/>
              <a:gd name="T1" fmla="*/ 0 h 1149350"/>
              <a:gd name="T2" fmla="*/ 279400 w 1943100"/>
              <a:gd name="T3" fmla="*/ 209550 h 1149350"/>
              <a:gd name="T4" fmla="*/ 628650 w 1943100"/>
              <a:gd name="T5" fmla="*/ 438150 h 1149350"/>
              <a:gd name="T6" fmla="*/ 908050 w 1943100"/>
              <a:gd name="T7" fmla="*/ 596900 h 1149350"/>
              <a:gd name="T8" fmla="*/ 1339850 w 1943100"/>
              <a:gd name="T9" fmla="*/ 774700 h 1149350"/>
              <a:gd name="T10" fmla="*/ 1619250 w 1943100"/>
              <a:gd name="T11" fmla="*/ 927100 h 1149350"/>
              <a:gd name="T12" fmla="*/ 1943100 w 1943100"/>
              <a:gd name="T13" fmla="*/ 1149350 h 11493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3100" h="1149350">
                <a:moveTo>
                  <a:pt x="0" y="0"/>
                </a:moveTo>
                <a:cubicBezTo>
                  <a:pt x="87312" y="68262"/>
                  <a:pt x="174625" y="136525"/>
                  <a:pt x="279400" y="209550"/>
                </a:cubicBezTo>
                <a:cubicBezTo>
                  <a:pt x="384175" y="282575"/>
                  <a:pt x="523875" y="373592"/>
                  <a:pt x="628650" y="438150"/>
                </a:cubicBezTo>
                <a:cubicBezTo>
                  <a:pt x="733425" y="502708"/>
                  <a:pt x="789517" y="540808"/>
                  <a:pt x="908050" y="596900"/>
                </a:cubicBezTo>
                <a:cubicBezTo>
                  <a:pt x="1026583" y="652992"/>
                  <a:pt x="1221317" y="719667"/>
                  <a:pt x="1339850" y="774700"/>
                </a:cubicBezTo>
                <a:cubicBezTo>
                  <a:pt x="1458383" y="829733"/>
                  <a:pt x="1518708" y="864658"/>
                  <a:pt x="1619250" y="927100"/>
                </a:cubicBezTo>
                <a:cubicBezTo>
                  <a:pt x="1719792" y="989542"/>
                  <a:pt x="1831446" y="1069446"/>
                  <a:pt x="1943100" y="1149350"/>
                </a:cubicBezTo>
              </a:path>
            </a:pathLst>
          </a:custGeom>
          <a:noFill/>
          <a:ln w="28575"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TextBox 14">
            <a:extLst>
              <a:ext uri="{FF2B5EF4-FFF2-40B4-BE49-F238E27FC236}">
                <a16:creationId xmlns:a16="http://schemas.microsoft.com/office/drawing/2014/main" id="{D3E5D992-625B-4143-800A-AD20D416D661}"/>
              </a:ext>
            </a:extLst>
          </p:cNvPr>
          <p:cNvSpPr txBox="1"/>
          <p:nvPr/>
        </p:nvSpPr>
        <p:spPr>
          <a:xfrm rot="16200000">
            <a:off x="1201871" y="3579124"/>
            <a:ext cx="3531921" cy="400110"/>
          </a:xfrm>
          <a:prstGeom prst="rect">
            <a:avLst/>
          </a:prstGeom>
          <a:noFill/>
        </p:spPr>
        <p:txBody>
          <a:bodyPr wrap="square">
            <a:spAutoFit/>
          </a:bodyPr>
          <a:lstStyle/>
          <a:p>
            <a:pPr algn="ctr">
              <a:defRPr/>
            </a:pPr>
            <a:r>
              <a:rPr lang="de-AT" sz="2000" dirty="0">
                <a:latin typeface="+mj-lt"/>
              </a:rPr>
              <a:t> ohne Beleg in 500 Mio Jahren</a:t>
            </a:r>
          </a:p>
        </p:txBody>
      </p:sp>
      <p:sp>
        <p:nvSpPr>
          <p:cNvPr id="18" name="TextBox 17">
            <a:extLst>
              <a:ext uri="{FF2B5EF4-FFF2-40B4-BE49-F238E27FC236}">
                <a16:creationId xmlns:a16="http://schemas.microsoft.com/office/drawing/2014/main" id="{2C967F6F-A50F-4BDD-8EB0-2DEC1A2CB3B6}"/>
              </a:ext>
            </a:extLst>
          </p:cNvPr>
          <p:cNvSpPr txBox="1"/>
          <p:nvPr/>
        </p:nvSpPr>
        <p:spPr>
          <a:xfrm rot="5400000">
            <a:off x="8091500" y="3791527"/>
            <a:ext cx="3395635" cy="400110"/>
          </a:xfrm>
          <a:prstGeom prst="rect">
            <a:avLst/>
          </a:prstGeom>
          <a:noFill/>
        </p:spPr>
        <p:txBody>
          <a:bodyPr wrap="square">
            <a:spAutoFit/>
          </a:bodyPr>
          <a:lstStyle/>
          <a:p>
            <a:pPr algn="ctr">
              <a:defRPr/>
            </a:pPr>
            <a:r>
              <a:rPr lang="de-AT" sz="2000" dirty="0">
                <a:latin typeface="+mj-lt"/>
              </a:rPr>
              <a:t>ohne Beleg in 500 Mio Jahren</a:t>
            </a:r>
          </a:p>
        </p:txBody>
      </p:sp>
      <p:sp>
        <p:nvSpPr>
          <p:cNvPr id="47119" name="Right Arrow 19">
            <a:extLst>
              <a:ext uri="{FF2B5EF4-FFF2-40B4-BE49-F238E27FC236}">
                <a16:creationId xmlns:a16="http://schemas.microsoft.com/office/drawing/2014/main" id="{A20F9E76-8680-4CFB-A9FA-B12FDF956F6B}"/>
              </a:ext>
            </a:extLst>
          </p:cNvPr>
          <p:cNvSpPr>
            <a:spLocks noChangeArrowheads="1"/>
          </p:cNvSpPr>
          <p:nvPr/>
        </p:nvSpPr>
        <p:spPr bwMode="auto">
          <a:xfrm>
            <a:off x="9961563" y="3870325"/>
            <a:ext cx="431800" cy="255588"/>
          </a:xfrm>
          <a:prstGeom prst="rightArrow">
            <a:avLst>
              <a:gd name="adj1" fmla="val 50000"/>
              <a:gd name="adj2" fmla="val 49776"/>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20" name="Right Arrow 22">
            <a:extLst>
              <a:ext uri="{FF2B5EF4-FFF2-40B4-BE49-F238E27FC236}">
                <a16:creationId xmlns:a16="http://schemas.microsoft.com/office/drawing/2014/main" id="{9A9429B5-AACD-4622-9AB1-2D704EF97D13}"/>
              </a:ext>
            </a:extLst>
          </p:cNvPr>
          <p:cNvSpPr>
            <a:spLocks noChangeArrowheads="1"/>
          </p:cNvSpPr>
          <p:nvPr/>
        </p:nvSpPr>
        <p:spPr bwMode="auto">
          <a:xfrm rot="10800000">
            <a:off x="2351088" y="3870325"/>
            <a:ext cx="431800" cy="255588"/>
          </a:xfrm>
          <a:prstGeom prst="rightArrow">
            <a:avLst>
              <a:gd name="adj1" fmla="val 50000"/>
              <a:gd name="adj2" fmla="val 49776"/>
            </a:avLst>
          </a:prstGeom>
          <a:solidFill>
            <a:srgbClr val="0070C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cxnSp>
        <p:nvCxnSpPr>
          <p:cNvPr id="47121" name="Straight Arrow Connector 27">
            <a:extLst>
              <a:ext uri="{FF2B5EF4-FFF2-40B4-BE49-F238E27FC236}">
                <a16:creationId xmlns:a16="http://schemas.microsoft.com/office/drawing/2014/main" id="{CDD382FD-CD51-4E7F-9CDB-C7BD1EB180AF}"/>
              </a:ext>
            </a:extLst>
          </p:cNvPr>
          <p:cNvCxnSpPr>
            <a:cxnSpLocks noChangeShapeType="1"/>
          </p:cNvCxnSpPr>
          <p:nvPr/>
        </p:nvCxnSpPr>
        <p:spPr bwMode="auto">
          <a:xfrm>
            <a:off x="2968625" y="5545138"/>
            <a:ext cx="6656388" cy="0"/>
          </a:xfrm>
          <a:prstGeom prst="straightConnector1">
            <a:avLst/>
          </a:prstGeom>
          <a:noFill/>
          <a:ln w="57150"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59CC6E82-3B25-4960-8CC4-4465955C379A}"/>
              </a:ext>
            </a:extLst>
          </p:cNvPr>
          <p:cNvSpPr txBox="1"/>
          <p:nvPr/>
        </p:nvSpPr>
        <p:spPr>
          <a:xfrm>
            <a:off x="3282723" y="5569069"/>
            <a:ext cx="1223963" cy="461665"/>
          </a:xfrm>
          <a:prstGeom prst="rect">
            <a:avLst/>
          </a:prstGeom>
          <a:noFill/>
        </p:spPr>
        <p:txBody>
          <a:bodyPr>
            <a:spAutoFit/>
          </a:bodyPr>
          <a:lstStyle/>
          <a:p>
            <a:pPr>
              <a:defRPr/>
            </a:pPr>
            <a:r>
              <a:rPr lang="de-AT" sz="2400" b="1" dirty="0">
                <a:solidFill>
                  <a:srgbClr val="0000FF"/>
                </a:solidFill>
                <a:latin typeface="+mj-lt"/>
              </a:rPr>
              <a:t>kälter</a:t>
            </a:r>
          </a:p>
        </p:txBody>
      </p:sp>
      <p:sp>
        <p:nvSpPr>
          <p:cNvPr id="31" name="TextBox 30">
            <a:extLst>
              <a:ext uri="{FF2B5EF4-FFF2-40B4-BE49-F238E27FC236}">
                <a16:creationId xmlns:a16="http://schemas.microsoft.com/office/drawing/2014/main" id="{A743EEB1-470A-4C9C-AA16-B4135FD4AB7C}"/>
              </a:ext>
            </a:extLst>
          </p:cNvPr>
          <p:cNvSpPr txBox="1"/>
          <p:nvPr/>
        </p:nvSpPr>
        <p:spPr>
          <a:xfrm>
            <a:off x="8207392" y="5545137"/>
            <a:ext cx="1409700" cy="461665"/>
          </a:xfrm>
          <a:prstGeom prst="rect">
            <a:avLst/>
          </a:prstGeom>
          <a:noFill/>
        </p:spPr>
        <p:txBody>
          <a:bodyPr>
            <a:spAutoFit/>
          </a:bodyPr>
          <a:lstStyle/>
          <a:p>
            <a:pPr>
              <a:defRPr/>
            </a:pPr>
            <a:r>
              <a:rPr lang="de-AT" sz="2400" b="1" dirty="0">
                <a:solidFill>
                  <a:srgbClr val="FF0000"/>
                </a:solidFill>
                <a:latin typeface="+mj-lt"/>
              </a:rPr>
              <a:t>heisser</a:t>
            </a:r>
          </a:p>
        </p:txBody>
      </p:sp>
      <p:cxnSp>
        <p:nvCxnSpPr>
          <p:cNvPr id="47124" name="Straight Arrow Connector 33">
            <a:extLst>
              <a:ext uri="{FF2B5EF4-FFF2-40B4-BE49-F238E27FC236}">
                <a16:creationId xmlns:a16="http://schemas.microsoft.com/office/drawing/2014/main" id="{8E2F1D02-D9EE-48EE-88C4-9BB174CE5513}"/>
              </a:ext>
            </a:extLst>
          </p:cNvPr>
          <p:cNvCxnSpPr>
            <a:cxnSpLocks noChangeShapeType="1"/>
          </p:cNvCxnSpPr>
          <p:nvPr/>
        </p:nvCxnSpPr>
        <p:spPr bwMode="auto">
          <a:xfrm>
            <a:off x="2135188" y="2574925"/>
            <a:ext cx="0" cy="3024188"/>
          </a:xfrm>
          <a:prstGeom prst="straightConnector1">
            <a:avLst/>
          </a:prstGeom>
          <a:noFill/>
          <a:ln w="571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A13D4D25-5A98-4D75-A5E2-504777570A67}"/>
              </a:ext>
            </a:extLst>
          </p:cNvPr>
          <p:cNvSpPr txBox="1"/>
          <p:nvPr/>
        </p:nvSpPr>
        <p:spPr>
          <a:xfrm rot="16200000">
            <a:off x="1126332" y="3734871"/>
            <a:ext cx="1555750" cy="369332"/>
          </a:xfrm>
          <a:prstGeom prst="rect">
            <a:avLst/>
          </a:prstGeom>
          <a:noFill/>
        </p:spPr>
        <p:txBody>
          <a:bodyPr>
            <a:spAutoFit/>
          </a:bodyPr>
          <a:lstStyle/>
          <a:p>
            <a:pPr>
              <a:defRPr/>
            </a:pPr>
            <a:r>
              <a:rPr lang="de-AT" b="1" dirty="0">
                <a:latin typeface="+mj-lt"/>
              </a:rPr>
              <a:t>Stabilität</a:t>
            </a:r>
          </a:p>
        </p:txBody>
      </p:sp>
      <p:pic>
        <p:nvPicPr>
          <p:cNvPr id="38" name="Picture 37">
            <a:extLst>
              <a:ext uri="{FF2B5EF4-FFF2-40B4-BE49-F238E27FC236}">
                <a16:creationId xmlns:a16="http://schemas.microsoft.com/office/drawing/2014/main" id="{58BF6512-6F6A-4B1A-B67A-37D24D2CEF97}"/>
              </a:ext>
            </a:extLst>
          </p:cNvPr>
          <p:cNvPicPr/>
          <p:nvPr/>
        </p:nvPicPr>
        <p:blipFill rotWithShape="1">
          <a:blip r:embed="rId2" cstate="print">
            <a:extLst>
              <a:ext uri="{28A0092B-C50C-407E-A947-70E740481C1C}">
                <a14:useLocalDpi xmlns:a14="http://schemas.microsoft.com/office/drawing/2010/main" val="0"/>
              </a:ext>
            </a:extLst>
          </a:blip>
          <a:srcRect l="40854" t="66574" r="54996" b="25060"/>
          <a:stretch/>
        </p:blipFill>
        <p:spPr bwMode="auto">
          <a:xfrm>
            <a:off x="4705226" y="3599817"/>
            <a:ext cx="432048" cy="427310"/>
          </a:xfrm>
          <a:prstGeom prst="ellipse">
            <a:avLst/>
          </a:prstGeom>
          <a:noFill/>
          <a:ln>
            <a:noFill/>
          </a:ln>
        </p:spPr>
      </p:pic>
      <p:pic>
        <p:nvPicPr>
          <p:cNvPr id="39" name="Picture 38">
            <a:extLst>
              <a:ext uri="{FF2B5EF4-FFF2-40B4-BE49-F238E27FC236}">
                <a16:creationId xmlns:a16="http://schemas.microsoft.com/office/drawing/2014/main" id="{4B884862-A920-4F55-87A6-BC0331774F29}"/>
              </a:ext>
            </a:extLst>
          </p:cNvPr>
          <p:cNvPicPr/>
          <p:nvPr/>
        </p:nvPicPr>
        <p:blipFill rotWithShape="1">
          <a:blip r:embed="rId2" cstate="print">
            <a:extLst>
              <a:ext uri="{28A0092B-C50C-407E-A947-70E740481C1C}">
                <a14:useLocalDpi xmlns:a14="http://schemas.microsoft.com/office/drawing/2010/main" val="0"/>
              </a:ext>
            </a:extLst>
          </a:blip>
          <a:srcRect l="40854" t="66574" r="54996" b="25060"/>
          <a:stretch/>
        </p:blipFill>
        <p:spPr bwMode="auto">
          <a:xfrm>
            <a:off x="5375920" y="3290621"/>
            <a:ext cx="432048" cy="427310"/>
          </a:xfrm>
          <a:prstGeom prst="ellipse">
            <a:avLst/>
          </a:prstGeom>
          <a:noFill/>
          <a:ln>
            <a:noFill/>
          </a:ln>
        </p:spPr>
      </p:pic>
      <p:pic>
        <p:nvPicPr>
          <p:cNvPr id="40" name="Picture 39">
            <a:extLst>
              <a:ext uri="{FF2B5EF4-FFF2-40B4-BE49-F238E27FC236}">
                <a16:creationId xmlns:a16="http://schemas.microsoft.com/office/drawing/2014/main" id="{B4BF224C-B939-4B09-9119-2F475E977479}"/>
              </a:ext>
            </a:extLst>
          </p:cNvPr>
          <p:cNvPicPr/>
          <p:nvPr/>
        </p:nvPicPr>
        <p:blipFill rotWithShape="1">
          <a:blip r:embed="rId3" cstate="print">
            <a:extLst>
              <a:ext uri="{28A0092B-C50C-407E-A947-70E740481C1C}">
                <a14:useLocalDpi xmlns:a14="http://schemas.microsoft.com/office/drawing/2010/main" val="0"/>
              </a:ext>
            </a:extLst>
          </a:blip>
          <a:srcRect l="40854" t="66574" r="54996" b="25060"/>
          <a:stretch/>
        </p:blipFill>
        <p:spPr bwMode="auto">
          <a:xfrm>
            <a:off x="6403082" y="3706540"/>
            <a:ext cx="432048" cy="427310"/>
          </a:xfrm>
          <a:prstGeom prst="ellipse">
            <a:avLst/>
          </a:prstGeom>
          <a:noFill/>
          <a:ln>
            <a:noFill/>
          </a:ln>
          <a:effectLst>
            <a:innerShdw blurRad="520700">
              <a:srgbClr val="FF0000"/>
            </a:innerShdw>
          </a:effectLst>
        </p:spPr>
      </p:pic>
      <p:sp>
        <p:nvSpPr>
          <p:cNvPr id="41" name="TextBox 40">
            <a:extLst>
              <a:ext uri="{FF2B5EF4-FFF2-40B4-BE49-F238E27FC236}">
                <a16:creationId xmlns:a16="http://schemas.microsoft.com/office/drawing/2014/main" id="{A48CA59B-00C3-4B3C-ADB9-0FD0EBBF2EFE}"/>
              </a:ext>
            </a:extLst>
          </p:cNvPr>
          <p:cNvSpPr txBox="1"/>
          <p:nvPr/>
        </p:nvSpPr>
        <p:spPr>
          <a:xfrm>
            <a:off x="3132139" y="4284664"/>
            <a:ext cx="1152525" cy="369887"/>
          </a:xfrm>
          <a:prstGeom prst="rect">
            <a:avLst/>
          </a:prstGeom>
          <a:noFill/>
        </p:spPr>
        <p:txBody>
          <a:bodyPr>
            <a:spAutoFit/>
          </a:bodyPr>
          <a:lstStyle/>
          <a:p>
            <a:pPr>
              <a:defRPr/>
            </a:pPr>
            <a:r>
              <a:rPr lang="de-AT" dirty="0">
                <a:latin typeface="+mj-lt"/>
              </a:rPr>
              <a:t>Eiszeiten</a:t>
            </a:r>
          </a:p>
        </p:txBody>
      </p:sp>
      <p:sp>
        <p:nvSpPr>
          <p:cNvPr id="47131" name="Freeform 23">
            <a:extLst>
              <a:ext uri="{FF2B5EF4-FFF2-40B4-BE49-F238E27FC236}">
                <a16:creationId xmlns:a16="http://schemas.microsoft.com/office/drawing/2014/main" id="{4BAAABD0-3DF2-4829-9217-1A0328CA7F96}"/>
              </a:ext>
            </a:extLst>
          </p:cNvPr>
          <p:cNvSpPr>
            <a:spLocks/>
          </p:cNvSpPr>
          <p:nvPr/>
        </p:nvSpPr>
        <p:spPr bwMode="auto">
          <a:xfrm>
            <a:off x="3708401" y="3333751"/>
            <a:ext cx="862013" cy="373063"/>
          </a:xfrm>
          <a:custGeom>
            <a:avLst/>
            <a:gdLst>
              <a:gd name="T0" fmla="*/ 0 w 796324"/>
              <a:gd name="T1" fmla="*/ 13607096 h 347166"/>
              <a:gd name="T2" fmla="*/ 26751588 w 796324"/>
              <a:gd name="T3" fmla="*/ 435264 h 347166"/>
              <a:gd name="T4" fmla="*/ 44140161 w 796324"/>
              <a:gd name="T5" fmla="*/ 3192119 h 347166"/>
              <a:gd name="T6" fmla="*/ 42802534 w 796324"/>
              <a:gd name="T7" fmla="*/ 3498452 h 3471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6324" h="347166">
                <a:moveTo>
                  <a:pt x="0" y="347166"/>
                </a:moveTo>
                <a:cubicBezTo>
                  <a:pt x="169984" y="201279"/>
                  <a:pt x="339969" y="55392"/>
                  <a:pt x="468923" y="11105"/>
                </a:cubicBezTo>
                <a:cubicBezTo>
                  <a:pt x="597877" y="-33182"/>
                  <a:pt x="726831" y="68417"/>
                  <a:pt x="773723" y="81443"/>
                </a:cubicBezTo>
                <a:cubicBezTo>
                  <a:pt x="820615" y="94469"/>
                  <a:pt x="785446" y="91864"/>
                  <a:pt x="750277" y="89259"/>
                </a:cubicBezTo>
              </a:path>
            </a:pathLst>
          </a:custGeom>
          <a:noFill/>
          <a:ln w="2857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132" name="Isosceles Triangle 26">
            <a:extLst>
              <a:ext uri="{FF2B5EF4-FFF2-40B4-BE49-F238E27FC236}">
                <a16:creationId xmlns:a16="http://schemas.microsoft.com/office/drawing/2014/main" id="{22987523-8745-4DE1-A9DB-48BC4788CB5D}"/>
              </a:ext>
            </a:extLst>
          </p:cNvPr>
          <p:cNvSpPr>
            <a:spLocks noChangeArrowheads="1"/>
          </p:cNvSpPr>
          <p:nvPr/>
        </p:nvSpPr>
        <p:spPr bwMode="auto">
          <a:xfrm rot="7010799">
            <a:off x="4565650" y="3371850"/>
            <a:ext cx="166688" cy="223838"/>
          </a:xfrm>
          <a:prstGeom prst="triangle">
            <a:avLst>
              <a:gd name="adj" fmla="val 50000"/>
            </a:avLst>
          </a:prstGeom>
          <a:solidFill>
            <a:srgbClr val="0070C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33" name="Isosceles Triangle 27">
            <a:extLst>
              <a:ext uri="{FF2B5EF4-FFF2-40B4-BE49-F238E27FC236}">
                <a16:creationId xmlns:a16="http://schemas.microsoft.com/office/drawing/2014/main" id="{1FD24FDC-D968-4EEF-9F6C-9BAA9B2E194B}"/>
              </a:ext>
            </a:extLst>
          </p:cNvPr>
          <p:cNvSpPr>
            <a:spLocks noChangeArrowheads="1"/>
          </p:cNvSpPr>
          <p:nvPr/>
        </p:nvSpPr>
        <p:spPr bwMode="auto">
          <a:xfrm rot="13412272">
            <a:off x="3624263" y="3556000"/>
            <a:ext cx="203200" cy="242888"/>
          </a:xfrm>
          <a:prstGeom prst="triangle">
            <a:avLst>
              <a:gd name="adj" fmla="val 50000"/>
            </a:avLst>
          </a:prstGeom>
          <a:solidFill>
            <a:srgbClr val="0070C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6" name="TextBox 45">
            <a:extLst>
              <a:ext uri="{FF2B5EF4-FFF2-40B4-BE49-F238E27FC236}">
                <a16:creationId xmlns:a16="http://schemas.microsoft.com/office/drawing/2014/main" id="{95518D35-8B41-49B0-9A75-B7CBDD2BD907}"/>
              </a:ext>
            </a:extLst>
          </p:cNvPr>
          <p:cNvSpPr txBox="1"/>
          <p:nvPr/>
        </p:nvSpPr>
        <p:spPr>
          <a:xfrm>
            <a:off x="3199577" y="1890714"/>
            <a:ext cx="1881368" cy="1477328"/>
          </a:xfrm>
          <a:prstGeom prst="rect">
            <a:avLst/>
          </a:prstGeom>
          <a:noFill/>
        </p:spPr>
        <p:txBody>
          <a:bodyPr wrap="square">
            <a:spAutoFit/>
          </a:bodyPr>
          <a:lstStyle/>
          <a:p>
            <a:pPr algn="ctr">
              <a:defRPr/>
            </a:pPr>
            <a:r>
              <a:rPr lang="de-AT" dirty="0">
                <a:latin typeface="+mj-lt"/>
              </a:rPr>
              <a:t>Sechs astronomisch bedingte  Wechsel in den letzten 600.000 Jahren</a:t>
            </a:r>
          </a:p>
        </p:txBody>
      </p:sp>
      <p:sp>
        <p:nvSpPr>
          <p:cNvPr id="47" name="TextBox 46">
            <a:extLst>
              <a:ext uri="{FF2B5EF4-FFF2-40B4-BE49-F238E27FC236}">
                <a16:creationId xmlns:a16="http://schemas.microsoft.com/office/drawing/2014/main" id="{A8ACE698-C111-4226-A258-84AB6E529187}"/>
              </a:ext>
            </a:extLst>
          </p:cNvPr>
          <p:cNvSpPr txBox="1"/>
          <p:nvPr/>
        </p:nvSpPr>
        <p:spPr>
          <a:xfrm>
            <a:off x="5123585" y="2215942"/>
            <a:ext cx="1912644" cy="923330"/>
          </a:xfrm>
          <a:prstGeom prst="rect">
            <a:avLst/>
          </a:prstGeom>
          <a:noFill/>
        </p:spPr>
        <p:txBody>
          <a:bodyPr wrap="square">
            <a:spAutoFit/>
          </a:bodyPr>
          <a:lstStyle/>
          <a:p>
            <a:pPr algn="ctr">
              <a:defRPr/>
            </a:pPr>
            <a:r>
              <a:rPr lang="de-AT" dirty="0">
                <a:latin typeface="+mj-lt"/>
              </a:rPr>
              <a:t>THG Anreicherung  in den letzten 100 Jahren</a:t>
            </a:r>
          </a:p>
        </p:txBody>
      </p:sp>
      <p:cxnSp>
        <p:nvCxnSpPr>
          <p:cNvPr id="47136" name="Straight Arrow Connector 33">
            <a:extLst>
              <a:ext uri="{FF2B5EF4-FFF2-40B4-BE49-F238E27FC236}">
                <a16:creationId xmlns:a16="http://schemas.microsoft.com/office/drawing/2014/main" id="{A2216C7C-8F4C-44CE-AE88-D67151BF73BB}"/>
              </a:ext>
            </a:extLst>
          </p:cNvPr>
          <p:cNvCxnSpPr>
            <a:cxnSpLocks noChangeShapeType="1"/>
          </p:cNvCxnSpPr>
          <p:nvPr/>
        </p:nvCxnSpPr>
        <p:spPr bwMode="auto">
          <a:xfrm flipV="1">
            <a:off x="5087939" y="3562351"/>
            <a:ext cx="236537" cy="92075"/>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37" name="Isosceles Triangle 38">
            <a:extLst>
              <a:ext uri="{FF2B5EF4-FFF2-40B4-BE49-F238E27FC236}">
                <a16:creationId xmlns:a16="http://schemas.microsoft.com/office/drawing/2014/main" id="{FD7E6BDE-094B-4326-99D7-E916067E9ABF}"/>
              </a:ext>
            </a:extLst>
          </p:cNvPr>
          <p:cNvSpPr>
            <a:spLocks noChangeArrowheads="1"/>
          </p:cNvSpPr>
          <p:nvPr/>
        </p:nvSpPr>
        <p:spPr bwMode="auto">
          <a:xfrm rot="7959583">
            <a:off x="6266657" y="3564732"/>
            <a:ext cx="166688" cy="225425"/>
          </a:xfrm>
          <a:prstGeom prst="triangle">
            <a:avLst>
              <a:gd name="adj" fmla="val 50000"/>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38" name="Isosceles Triangle 38">
            <a:extLst>
              <a:ext uri="{FF2B5EF4-FFF2-40B4-BE49-F238E27FC236}">
                <a16:creationId xmlns:a16="http://schemas.microsoft.com/office/drawing/2014/main" id="{D9D9554E-791D-470B-B2F7-6F204ED060A3}"/>
              </a:ext>
            </a:extLst>
          </p:cNvPr>
          <p:cNvSpPr>
            <a:spLocks noChangeArrowheads="1"/>
          </p:cNvSpPr>
          <p:nvPr/>
        </p:nvSpPr>
        <p:spPr bwMode="auto">
          <a:xfrm rot="3856045">
            <a:off x="5214144" y="3440907"/>
            <a:ext cx="166688" cy="225425"/>
          </a:xfrm>
          <a:prstGeom prst="triangle">
            <a:avLst>
              <a:gd name="adj" fmla="val 50000"/>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39" name="Freeform 41">
            <a:extLst>
              <a:ext uri="{FF2B5EF4-FFF2-40B4-BE49-F238E27FC236}">
                <a16:creationId xmlns:a16="http://schemas.microsoft.com/office/drawing/2014/main" id="{F08741A2-B1E6-4D9F-90E5-2DAFEEA7CD85}"/>
              </a:ext>
            </a:extLst>
          </p:cNvPr>
          <p:cNvSpPr>
            <a:spLocks/>
          </p:cNvSpPr>
          <p:nvPr/>
        </p:nvSpPr>
        <p:spPr bwMode="auto">
          <a:xfrm>
            <a:off x="5810250" y="3376614"/>
            <a:ext cx="647700" cy="390525"/>
          </a:xfrm>
          <a:custGeom>
            <a:avLst/>
            <a:gdLst>
              <a:gd name="T0" fmla="*/ 0 w 647700"/>
              <a:gd name="T1" fmla="*/ 0 h 390525"/>
              <a:gd name="T2" fmla="*/ 238125 w 647700"/>
              <a:gd name="T3" fmla="*/ 80963 h 390525"/>
              <a:gd name="T4" fmla="*/ 409575 w 647700"/>
              <a:gd name="T5" fmla="*/ 176213 h 390525"/>
              <a:gd name="T6" fmla="*/ 647700 w 647700"/>
              <a:gd name="T7" fmla="*/ 390525 h 3905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7700" h="390525">
                <a:moveTo>
                  <a:pt x="0" y="0"/>
                </a:moveTo>
                <a:cubicBezTo>
                  <a:pt x="84931" y="25797"/>
                  <a:pt x="169863" y="51594"/>
                  <a:pt x="238125" y="80963"/>
                </a:cubicBezTo>
                <a:cubicBezTo>
                  <a:pt x="306388" y="110332"/>
                  <a:pt x="341313" y="124619"/>
                  <a:pt x="409575" y="176213"/>
                </a:cubicBezTo>
                <a:cubicBezTo>
                  <a:pt x="477837" y="227807"/>
                  <a:pt x="562768" y="309166"/>
                  <a:pt x="647700" y="390525"/>
                </a:cubicBezTo>
              </a:path>
            </a:pathLst>
          </a:cu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47140" name="Straight Arrow Connector 51">
            <a:extLst>
              <a:ext uri="{FF2B5EF4-FFF2-40B4-BE49-F238E27FC236}">
                <a16:creationId xmlns:a16="http://schemas.microsoft.com/office/drawing/2014/main" id="{B5730779-F8D0-4548-BF85-051465DE7CA2}"/>
              </a:ext>
            </a:extLst>
          </p:cNvPr>
          <p:cNvCxnSpPr>
            <a:cxnSpLocks noChangeShapeType="1"/>
          </p:cNvCxnSpPr>
          <p:nvPr/>
        </p:nvCxnSpPr>
        <p:spPr bwMode="auto">
          <a:xfrm flipH="1">
            <a:off x="5159376" y="2852738"/>
            <a:ext cx="138113" cy="576262"/>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42" name="TextBox 45">
            <a:extLst>
              <a:ext uri="{FF2B5EF4-FFF2-40B4-BE49-F238E27FC236}">
                <a16:creationId xmlns:a16="http://schemas.microsoft.com/office/drawing/2014/main" id="{88D868CC-44B9-4546-88DA-1D20491BD6C0}"/>
              </a:ext>
            </a:extLst>
          </p:cNvPr>
          <p:cNvSpPr txBox="1">
            <a:spLocks noChangeArrowheads="1"/>
          </p:cNvSpPr>
          <p:nvPr/>
        </p:nvSpPr>
        <p:spPr bwMode="auto">
          <a:xfrm>
            <a:off x="6861668" y="3319102"/>
            <a:ext cx="511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r>
              <a:rPr lang="de-AT" altLang="de-DE" sz="4000" b="1" dirty="0">
                <a:solidFill>
                  <a:srgbClr val="FF0000"/>
                </a:solidFill>
                <a:latin typeface="Times New Roman" panose="02020603050405020304" pitchFamily="18" charset="0"/>
              </a:rPr>
              <a:t>?</a:t>
            </a:r>
          </a:p>
        </p:txBody>
      </p:sp>
      <p:sp>
        <p:nvSpPr>
          <p:cNvPr id="58" name="TextBox 57">
            <a:extLst>
              <a:ext uri="{FF2B5EF4-FFF2-40B4-BE49-F238E27FC236}">
                <a16:creationId xmlns:a16="http://schemas.microsoft.com/office/drawing/2014/main" id="{4D4329AB-8DE9-4748-AFD4-D4DDDABF3498}"/>
              </a:ext>
            </a:extLst>
          </p:cNvPr>
          <p:cNvSpPr txBox="1"/>
          <p:nvPr/>
        </p:nvSpPr>
        <p:spPr>
          <a:xfrm>
            <a:off x="6879555" y="4031730"/>
            <a:ext cx="1871663" cy="369887"/>
          </a:xfrm>
          <a:prstGeom prst="rect">
            <a:avLst/>
          </a:prstGeom>
          <a:noFill/>
        </p:spPr>
        <p:txBody>
          <a:bodyPr>
            <a:spAutoFit/>
          </a:bodyPr>
          <a:lstStyle/>
          <a:p>
            <a:pPr>
              <a:defRPr/>
            </a:pPr>
            <a:r>
              <a:rPr lang="de-AT" b="1" dirty="0">
                <a:solidFill>
                  <a:srgbClr val="FF0000"/>
                </a:solidFill>
                <a:latin typeface="+mj-lt"/>
              </a:rPr>
              <a:t>hothouse earth</a:t>
            </a:r>
          </a:p>
        </p:txBody>
      </p:sp>
      <p:sp>
        <p:nvSpPr>
          <p:cNvPr id="59" name="TextBox 58">
            <a:extLst>
              <a:ext uri="{FF2B5EF4-FFF2-40B4-BE49-F238E27FC236}">
                <a16:creationId xmlns:a16="http://schemas.microsoft.com/office/drawing/2014/main" id="{A1E8AC72-5110-4BEF-BC2F-1DF08BE0C441}"/>
              </a:ext>
            </a:extLst>
          </p:cNvPr>
          <p:cNvSpPr txBox="1"/>
          <p:nvPr/>
        </p:nvSpPr>
        <p:spPr>
          <a:xfrm>
            <a:off x="4176713" y="4125913"/>
            <a:ext cx="1414462" cy="923330"/>
          </a:xfrm>
          <a:prstGeom prst="rect">
            <a:avLst/>
          </a:prstGeom>
          <a:noFill/>
        </p:spPr>
        <p:txBody>
          <a:bodyPr>
            <a:spAutoFit/>
          </a:bodyPr>
          <a:lstStyle/>
          <a:p>
            <a:pPr algn="ctr">
              <a:defRPr/>
            </a:pPr>
            <a:r>
              <a:rPr lang="de-AT" dirty="0">
                <a:latin typeface="+mj-lt"/>
              </a:rPr>
              <a:t>Warme Perioden, z.B. Holozän</a:t>
            </a:r>
          </a:p>
        </p:txBody>
      </p:sp>
      <p:sp>
        <p:nvSpPr>
          <p:cNvPr id="44" name="TextBox 43">
            <a:extLst>
              <a:ext uri="{FF2B5EF4-FFF2-40B4-BE49-F238E27FC236}">
                <a16:creationId xmlns:a16="http://schemas.microsoft.com/office/drawing/2014/main" id="{CF363BF9-0C77-4818-9C1F-E0D3432FFBAC}"/>
              </a:ext>
            </a:extLst>
          </p:cNvPr>
          <p:cNvSpPr txBox="1"/>
          <p:nvPr/>
        </p:nvSpPr>
        <p:spPr>
          <a:xfrm>
            <a:off x="7691438" y="1844676"/>
            <a:ext cx="2976562" cy="646113"/>
          </a:xfrm>
          <a:prstGeom prst="rect">
            <a:avLst/>
          </a:prstGeom>
          <a:noFill/>
        </p:spPr>
        <p:txBody>
          <a:bodyPr>
            <a:spAutoFit/>
          </a:bodyPr>
          <a:lstStyle/>
          <a:p>
            <a:pPr>
              <a:defRPr/>
            </a:pPr>
            <a:r>
              <a:rPr lang="de-AT" dirty="0">
                <a:latin typeface="+mj-lt"/>
              </a:rPr>
              <a:t>nach Steffen et al. 2018, </a:t>
            </a:r>
            <a:br>
              <a:rPr lang="de-AT" dirty="0">
                <a:latin typeface="+mj-lt"/>
              </a:rPr>
            </a:br>
            <a:r>
              <a:rPr lang="de-AT" dirty="0">
                <a:latin typeface="+mj-lt"/>
              </a:rPr>
              <a:t>stark vereinfacht</a:t>
            </a:r>
          </a:p>
        </p:txBody>
      </p:sp>
      <p:pic>
        <p:nvPicPr>
          <p:cNvPr id="42" name="Picture 37">
            <a:extLst>
              <a:ext uri="{FF2B5EF4-FFF2-40B4-BE49-F238E27FC236}">
                <a16:creationId xmlns:a16="http://schemas.microsoft.com/office/drawing/2014/main" id="{78CF22AD-EBC1-4DE2-B9C4-BC4AC9D29321}"/>
              </a:ext>
            </a:extLst>
          </p:cNvPr>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861"/>
                    </a14:imgEffect>
                    <a14:imgEffect>
                      <a14:saturation sat="73000"/>
                    </a14:imgEffect>
                  </a14:imgLayer>
                </a14:imgProps>
              </a:ext>
              <a:ext uri="{28A0092B-C50C-407E-A947-70E740481C1C}">
                <a14:useLocalDpi xmlns:a14="http://schemas.microsoft.com/office/drawing/2010/main" val="0"/>
              </a:ext>
            </a:extLst>
          </a:blip>
          <a:srcRect l="40854" t="66574" r="54996" b="25060"/>
          <a:stretch/>
        </p:blipFill>
        <p:spPr bwMode="auto">
          <a:xfrm>
            <a:off x="3282723" y="3789364"/>
            <a:ext cx="432048" cy="427310"/>
          </a:xfrm>
          <a:prstGeom prst="ellipse">
            <a:avLst/>
          </a:prstGeom>
          <a:blipFill>
            <a:blip r:embed="rId6">
              <a:duotone>
                <a:prstClr val="black"/>
                <a:schemeClr val="accent1">
                  <a:tint val="45000"/>
                  <a:satMod val="400000"/>
                </a:schemeClr>
              </a:duotone>
            </a:blip>
            <a:tile tx="0" ty="0" sx="100000" sy="100000" flip="none" algn="tl"/>
          </a:blipFill>
          <a:ln>
            <a:noFill/>
          </a:ln>
        </p:spPr>
      </p:pic>
    </p:spTree>
    <p:extLst>
      <p:ext uri="{BB962C8B-B14F-4D97-AF65-F5344CB8AC3E}">
        <p14:creationId xmlns:p14="http://schemas.microsoft.com/office/powerpoint/2010/main" val="1125646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4DCD157-DD05-447C-A3A3-39FFD3A8CA20}"/>
              </a:ext>
            </a:extLst>
          </p:cNvPr>
          <p:cNvSpPr>
            <a:spLocks noGrp="1" noChangeArrowheads="1"/>
          </p:cNvSpPr>
          <p:nvPr>
            <p:ph type="title"/>
          </p:nvPr>
        </p:nvSpPr>
        <p:spPr>
          <a:xfrm>
            <a:off x="790575" y="395861"/>
            <a:ext cx="11244543" cy="1325563"/>
          </a:xfrm>
        </p:spPr>
        <p:txBody>
          <a:bodyPr/>
          <a:lstStyle/>
          <a:p>
            <a:r>
              <a:rPr lang="de-AT" altLang="de-DE" dirty="0"/>
              <a:t>Die Entscheidung vor der wir </a:t>
            </a:r>
            <a:r>
              <a:rPr lang="de-AT" altLang="de-DE" u="sng" dirty="0"/>
              <a:t>jetzt</a:t>
            </a:r>
            <a:r>
              <a:rPr lang="de-AT" altLang="de-DE" dirty="0"/>
              <a:t> stehen</a:t>
            </a:r>
          </a:p>
        </p:txBody>
      </p:sp>
      <p:sp>
        <p:nvSpPr>
          <p:cNvPr id="3" name="Content Placeholder 2">
            <a:extLst>
              <a:ext uri="{FF2B5EF4-FFF2-40B4-BE49-F238E27FC236}">
                <a16:creationId xmlns:a16="http://schemas.microsoft.com/office/drawing/2014/main" id="{13DF111A-30F9-4463-9C5E-EEC2602C5B57}"/>
              </a:ext>
            </a:extLst>
          </p:cNvPr>
          <p:cNvSpPr>
            <a:spLocks noGrp="1"/>
          </p:cNvSpPr>
          <p:nvPr>
            <p:ph idx="1"/>
          </p:nvPr>
        </p:nvSpPr>
        <p:spPr>
          <a:xfrm>
            <a:off x="790575" y="1819274"/>
            <a:ext cx="10987768" cy="4302125"/>
          </a:xfrm>
        </p:spPr>
        <p:txBody>
          <a:bodyPr>
            <a:normAutofit fontScale="92500" lnSpcReduction="10000"/>
          </a:bodyPr>
          <a:lstStyle/>
          <a:p>
            <a:pPr>
              <a:defRPr/>
            </a:pPr>
            <a:r>
              <a:rPr lang="de-AT" sz="3200" dirty="0"/>
              <a:t>Stabilisieren bei 1,5°C oder</a:t>
            </a:r>
          </a:p>
          <a:p>
            <a:pPr>
              <a:defRPr/>
            </a:pPr>
            <a:r>
              <a:rPr lang="de-AT" sz="3200" dirty="0"/>
              <a:t>nicht stabilisieren </a:t>
            </a:r>
            <a:r>
              <a:rPr lang="de-AT" sz="3200" dirty="0">
                <a:sym typeface="Wingdings" panose="05000000000000000000" pitchFamily="2" charset="2"/>
              </a:rPr>
              <a:t> ständige Erwärmung (hot house </a:t>
            </a:r>
            <a:r>
              <a:rPr lang="de-AT" sz="3200" dirty="0" err="1">
                <a:sym typeface="Wingdings" panose="05000000000000000000" pitchFamily="2" charset="2"/>
              </a:rPr>
              <a:t>earth</a:t>
            </a:r>
            <a:r>
              <a:rPr lang="de-AT" dirty="0">
                <a:sym typeface="Wingdings" panose="05000000000000000000" pitchFamily="2" charset="2"/>
              </a:rPr>
              <a:t>)</a:t>
            </a:r>
          </a:p>
          <a:p>
            <a:pPr>
              <a:defRPr/>
            </a:pPr>
            <a:endParaRPr lang="de-AT" dirty="0">
              <a:sym typeface="Wingdings" panose="05000000000000000000" pitchFamily="2" charset="2"/>
            </a:endParaRPr>
          </a:p>
          <a:p>
            <a:pPr>
              <a:defRPr/>
            </a:pPr>
            <a:r>
              <a:rPr lang="de-AT" dirty="0">
                <a:sym typeface="Wingdings" panose="05000000000000000000" pitchFamily="2" charset="2"/>
              </a:rPr>
              <a:t>1,5°C werden in den frühen 2030ern überschritten</a:t>
            </a:r>
          </a:p>
          <a:p>
            <a:pPr>
              <a:defRPr/>
            </a:pPr>
            <a:r>
              <a:rPr lang="de-AT" dirty="0">
                <a:sym typeface="Wingdings" panose="05000000000000000000" pitchFamily="2" charset="2"/>
              </a:rPr>
              <a:t>Maßnahmen die in dieser Dekade </a:t>
            </a:r>
            <a:r>
              <a:rPr lang="de-AT" b="1" dirty="0">
                <a:sym typeface="Wingdings" panose="05000000000000000000" pitchFamily="2" charset="2"/>
              </a:rPr>
              <a:t>wirksam</a:t>
            </a:r>
            <a:r>
              <a:rPr lang="de-AT" dirty="0">
                <a:sym typeface="Wingdings" panose="05000000000000000000" pitchFamily="2" charset="2"/>
              </a:rPr>
              <a:t> werden, sind entscheidend</a:t>
            </a:r>
          </a:p>
          <a:p>
            <a:pPr>
              <a:defRPr/>
            </a:pPr>
            <a:endParaRPr lang="de-AT" dirty="0"/>
          </a:p>
          <a:p>
            <a:pPr>
              <a:buFont typeface="Wingdings" panose="05000000000000000000" pitchFamily="2" charset="2"/>
              <a:buChar char="v"/>
              <a:defRPr/>
            </a:pPr>
            <a:r>
              <a:rPr lang="de-AT" b="1" dirty="0">
                <a:sym typeface="Wingdings" panose="05000000000000000000" pitchFamily="2" charset="2"/>
              </a:rPr>
              <a:t> Diese Dimension macht die Klimafrage besonders! </a:t>
            </a:r>
            <a:br>
              <a:rPr lang="de-AT" b="1" dirty="0">
                <a:sym typeface="Wingdings" panose="05000000000000000000" pitchFamily="2" charset="2"/>
              </a:rPr>
            </a:br>
            <a:r>
              <a:rPr lang="de-AT" b="1" dirty="0">
                <a:sym typeface="Wingdings" panose="05000000000000000000" pitchFamily="2" charset="2"/>
              </a:rPr>
              <a:t>(„</a:t>
            </a:r>
            <a:r>
              <a:rPr lang="de-AT" b="1" dirty="0" err="1">
                <a:sym typeface="Wingdings" panose="05000000000000000000" pitchFamily="2" charset="2"/>
              </a:rPr>
              <a:t>Tipping</a:t>
            </a:r>
            <a:r>
              <a:rPr lang="de-AT" b="1" dirty="0">
                <a:sym typeface="Wingdings" panose="05000000000000000000" pitchFamily="2" charset="2"/>
              </a:rPr>
              <a:t> </a:t>
            </a:r>
            <a:r>
              <a:rPr lang="de-AT" b="1" dirty="0" err="1">
                <a:sym typeface="Wingdings" panose="05000000000000000000" pitchFamily="2" charset="2"/>
              </a:rPr>
              <a:t>points</a:t>
            </a:r>
            <a:r>
              <a:rPr lang="de-AT" b="1" dirty="0">
                <a:sym typeface="Wingdings" panose="05000000000000000000" pitchFamily="2" charset="2"/>
              </a:rPr>
              <a:t> - </a:t>
            </a:r>
            <a:r>
              <a:rPr lang="de-AT" b="1" dirty="0" err="1">
                <a:sym typeface="Wingdings" panose="05000000000000000000" pitchFamily="2" charset="2"/>
              </a:rPr>
              <a:t>too</a:t>
            </a:r>
            <a:r>
              <a:rPr lang="de-AT" b="1" dirty="0">
                <a:sym typeface="Wingdings" panose="05000000000000000000" pitchFamily="2" charset="2"/>
              </a:rPr>
              <a:t> </a:t>
            </a:r>
            <a:r>
              <a:rPr lang="de-AT" b="1" dirty="0" err="1">
                <a:sym typeface="Wingdings" panose="05000000000000000000" pitchFamily="2" charset="2"/>
              </a:rPr>
              <a:t>risky</a:t>
            </a:r>
            <a:r>
              <a:rPr lang="de-AT" b="1" dirty="0">
                <a:sym typeface="Wingdings" panose="05000000000000000000" pitchFamily="2" charset="2"/>
              </a:rPr>
              <a:t> </a:t>
            </a:r>
            <a:r>
              <a:rPr lang="de-AT" b="1" dirty="0" err="1">
                <a:sym typeface="Wingdings" panose="05000000000000000000" pitchFamily="2" charset="2"/>
              </a:rPr>
              <a:t>to</a:t>
            </a:r>
            <a:r>
              <a:rPr lang="de-AT" b="1" dirty="0">
                <a:sym typeface="Wingdings" panose="05000000000000000000" pitchFamily="2" charset="2"/>
              </a:rPr>
              <a:t> </a:t>
            </a:r>
            <a:r>
              <a:rPr lang="de-AT" b="1" dirty="0" err="1">
                <a:sym typeface="Wingdings" panose="05000000000000000000" pitchFamily="2" charset="2"/>
              </a:rPr>
              <a:t>bet</a:t>
            </a:r>
            <a:r>
              <a:rPr lang="de-AT" b="1" dirty="0">
                <a:sym typeface="Wingdings" panose="05000000000000000000" pitchFamily="2" charset="2"/>
              </a:rPr>
              <a:t> </a:t>
            </a:r>
            <a:r>
              <a:rPr lang="de-AT" b="1" dirty="0" err="1">
                <a:sym typeface="Wingdings" panose="05000000000000000000" pitchFamily="2" charset="2"/>
              </a:rPr>
              <a:t>against</a:t>
            </a:r>
            <a:r>
              <a:rPr lang="de-AT" b="1" dirty="0">
                <a:sym typeface="Wingdings" panose="05000000000000000000" pitchFamily="2" charset="2"/>
              </a:rPr>
              <a:t>“)</a:t>
            </a:r>
          </a:p>
          <a:p>
            <a:pPr>
              <a:buFont typeface="Wingdings" panose="05000000000000000000" pitchFamily="2" charset="2"/>
              <a:buChar char="v"/>
              <a:defRPr/>
            </a:pPr>
            <a:r>
              <a:rPr lang="de-AT" b="1" dirty="0">
                <a:sym typeface="Wingdings" panose="05000000000000000000" pitchFamily="2" charset="2"/>
              </a:rPr>
              <a:t> Biodiversitätsfrage möglicherweise ähnlich dringend, </a:t>
            </a:r>
            <a:br>
              <a:rPr lang="de-AT" b="1" dirty="0">
                <a:sym typeface="Wingdings" panose="05000000000000000000" pitchFamily="2" charset="2"/>
              </a:rPr>
            </a:br>
            <a:r>
              <a:rPr lang="de-AT" b="1" dirty="0">
                <a:sym typeface="Wingdings" panose="05000000000000000000" pitchFamily="2" charset="2"/>
              </a:rPr>
              <a:t>  aber weniger gut verstanden.</a:t>
            </a:r>
            <a:endParaRPr lang="de-AT" b="1" dirty="0"/>
          </a:p>
        </p:txBody>
      </p:sp>
    </p:spTree>
    <p:extLst>
      <p:ext uri="{BB962C8B-B14F-4D97-AF65-F5344CB8AC3E}">
        <p14:creationId xmlns:p14="http://schemas.microsoft.com/office/powerpoint/2010/main" val="13261715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6965D2-92B5-4DDA-B803-406FF53FC793}"/>
              </a:ext>
            </a:extLst>
          </p:cNvPr>
          <p:cNvSpPr>
            <a:spLocks noGrp="1"/>
          </p:cNvSpPr>
          <p:nvPr>
            <p:ph type="title"/>
          </p:nvPr>
        </p:nvSpPr>
        <p:spPr/>
        <p:txBody>
          <a:bodyPr/>
          <a:lstStyle/>
          <a:p>
            <a:endParaRPr lang="de-AT"/>
          </a:p>
        </p:txBody>
      </p:sp>
      <p:sp>
        <p:nvSpPr>
          <p:cNvPr id="6" name="Inhaltsplatzhalter 5">
            <a:extLst>
              <a:ext uri="{FF2B5EF4-FFF2-40B4-BE49-F238E27FC236}">
                <a16:creationId xmlns:a16="http://schemas.microsoft.com/office/drawing/2014/main" id="{95213073-FE07-4441-B14B-9EC919B83E25}"/>
              </a:ext>
            </a:extLst>
          </p:cNvPr>
          <p:cNvSpPr>
            <a:spLocks noGrp="1"/>
          </p:cNvSpPr>
          <p:nvPr>
            <p:ph idx="1"/>
          </p:nvPr>
        </p:nvSpPr>
        <p:spPr/>
        <p:txBody>
          <a:bodyPr/>
          <a:lstStyle/>
          <a:p>
            <a:pPr marL="514350" indent="-514350">
              <a:buFont typeface="+mj-lt"/>
              <a:buAutoNum type="arabicPeriod"/>
            </a:pPr>
            <a:r>
              <a:rPr lang="de-DE" dirty="0"/>
              <a:t>Ist das Doomsday-Szenario denkbar?</a:t>
            </a:r>
          </a:p>
          <a:p>
            <a:pPr marL="514350" indent="-514350">
              <a:buFont typeface="+mj-lt"/>
              <a:buAutoNum type="arabicPeriod"/>
            </a:pPr>
            <a:r>
              <a:rPr lang="de-DE" dirty="0"/>
              <a:t>Kann Klimawandel zum Weltuntergang führen?</a:t>
            </a:r>
          </a:p>
          <a:p>
            <a:pPr marL="514350" indent="-514350">
              <a:buFont typeface="+mj-lt"/>
              <a:buAutoNum type="arabicPeriod"/>
            </a:pPr>
            <a:r>
              <a:rPr lang="de-DE" b="1" dirty="0"/>
              <a:t>Was hat Krieg mit Klimawandel zu tun?</a:t>
            </a:r>
          </a:p>
          <a:p>
            <a:pPr marL="514350" indent="-514350">
              <a:buFont typeface="+mj-lt"/>
              <a:buAutoNum type="arabicPeriod"/>
            </a:pPr>
            <a:r>
              <a:rPr lang="de-DE" dirty="0"/>
              <a:t>Was hat der nukleare Krieg mit Klimawandel zu tun?</a:t>
            </a:r>
          </a:p>
          <a:p>
            <a:pPr marL="514350" indent="-514350">
              <a:buFont typeface="+mj-lt"/>
              <a:buAutoNum type="arabicPeriod"/>
            </a:pPr>
            <a:r>
              <a:rPr lang="de-DE" dirty="0"/>
              <a:t>Welche Optionen haben wir?</a:t>
            </a:r>
          </a:p>
          <a:p>
            <a:endParaRPr lang="de-AT" dirty="0"/>
          </a:p>
        </p:txBody>
      </p:sp>
    </p:spTree>
    <p:extLst>
      <p:ext uri="{BB962C8B-B14F-4D97-AF65-F5344CB8AC3E}">
        <p14:creationId xmlns:p14="http://schemas.microsoft.com/office/powerpoint/2010/main" val="758725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BE0B689-A281-4870-9AF3-B28AE272EB8A}"/>
              </a:ext>
            </a:extLst>
          </p:cNvPr>
          <p:cNvPicPr>
            <a:picLocks noChangeAspect="1"/>
          </p:cNvPicPr>
          <p:nvPr/>
        </p:nvPicPr>
        <p:blipFill>
          <a:blip r:embed="rId2"/>
          <a:stretch>
            <a:fillRect/>
          </a:stretch>
        </p:blipFill>
        <p:spPr>
          <a:xfrm>
            <a:off x="65901" y="1613670"/>
            <a:ext cx="7437904" cy="4787129"/>
          </a:xfrm>
          <a:prstGeom prst="rect">
            <a:avLst/>
          </a:prstGeom>
        </p:spPr>
      </p:pic>
      <p:pic>
        <p:nvPicPr>
          <p:cNvPr id="8" name="Grafik 7">
            <a:extLst>
              <a:ext uri="{FF2B5EF4-FFF2-40B4-BE49-F238E27FC236}">
                <a16:creationId xmlns:a16="http://schemas.microsoft.com/office/drawing/2014/main" id="{ECCFD865-37AF-4905-834E-A336C27749F2}"/>
              </a:ext>
            </a:extLst>
          </p:cNvPr>
          <p:cNvPicPr>
            <a:picLocks noChangeAspect="1"/>
          </p:cNvPicPr>
          <p:nvPr/>
        </p:nvPicPr>
        <p:blipFill rotWithShape="1">
          <a:blip r:embed="rId3"/>
          <a:srcRect l="49527" t="16003" r="21689"/>
          <a:stretch/>
        </p:blipFill>
        <p:spPr>
          <a:xfrm>
            <a:off x="7718106" y="0"/>
            <a:ext cx="4407993" cy="6858000"/>
          </a:xfrm>
          <a:prstGeom prst="rect">
            <a:avLst/>
          </a:prstGeom>
        </p:spPr>
      </p:pic>
      <p:sp>
        <p:nvSpPr>
          <p:cNvPr id="2" name="Titel 1">
            <a:extLst>
              <a:ext uri="{FF2B5EF4-FFF2-40B4-BE49-F238E27FC236}">
                <a16:creationId xmlns:a16="http://schemas.microsoft.com/office/drawing/2014/main" id="{B280E272-857E-4B0F-B5FB-7F429DB05056}"/>
              </a:ext>
            </a:extLst>
          </p:cNvPr>
          <p:cNvSpPr>
            <a:spLocks noGrp="1"/>
          </p:cNvSpPr>
          <p:nvPr>
            <p:ph type="title"/>
          </p:nvPr>
        </p:nvSpPr>
        <p:spPr>
          <a:xfrm>
            <a:off x="277219" y="286749"/>
            <a:ext cx="6010459" cy="1188130"/>
          </a:xfrm>
        </p:spPr>
        <p:txBody>
          <a:bodyPr>
            <a:normAutofit fontScale="90000"/>
          </a:bodyPr>
          <a:lstStyle/>
          <a:p>
            <a:r>
              <a:rPr lang="de-DE" b="1" dirty="0" err="1"/>
              <a:t>Kaskadisches</a:t>
            </a:r>
            <a:r>
              <a:rPr lang="de-DE" b="1" dirty="0"/>
              <a:t> Klima- und Wirtschaftsversagen</a:t>
            </a:r>
            <a:endParaRPr lang="de-AT" b="1" dirty="0"/>
          </a:p>
        </p:txBody>
      </p:sp>
      <p:sp>
        <p:nvSpPr>
          <p:cNvPr id="9" name="Textfeld 8">
            <a:extLst>
              <a:ext uri="{FF2B5EF4-FFF2-40B4-BE49-F238E27FC236}">
                <a16:creationId xmlns:a16="http://schemas.microsoft.com/office/drawing/2014/main" id="{A5BB9A40-F14B-4207-B6B6-85F259BCABB2}"/>
              </a:ext>
            </a:extLst>
          </p:cNvPr>
          <p:cNvSpPr txBox="1"/>
          <p:nvPr/>
        </p:nvSpPr>
        <p:spPr>
          <a:xfrm>
            <a:off x="10951181" y="5180541"/>
            <a:ext cx="1389219" cy="646331"/>
          </a:xfrm>
          <a:prstGeom prst="rect">
            <a:avLst/>
          </a:prstGeom>
          <a:noFill/>
        </p:spPr>
        <p:txBody>
          <a:bodyPr wrap="square" rtlCol="0">
            <a:spAutoFit/>
          </a:bodyPr>
          <a:lstStyle/>
          <a:p>
            <a:r>
              <a:rPr lang="de-DE" dirty="0"/>
              <a:t>Kemp et al.. PNAS 2022</a:t>
            </a:r>
            <a:endParaRPr lang="de-AT" dirty="0"/>
          </a:p>
        </p:txBody>
      </p:sp>
    </p:spTree>
    <p:extLst>
      <p:ext uri="{BB962C8B-B14F-4D97-AF65-F5344CB8AC3E}">
        <p14:creationId xmlns:p14="http://schemas.microsoft.com/office/powerpoint/2010/main" val="3401976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EC1797D-4111-4571-8D12-FA15B602D622}"/>
              </a:ext>
            </a:extLst>
          </p:cNvPr>
          <p:cNvSpPr>
            <a:spLocks noGrp="1"/>
          </p:cNvSpPr>
          <p:nvPr>
            <p:ph type="title"/>
          </p:nvPr>
        </p:nvSpPr>
        <p:spPr/>
        <p:txBody>
          <a:bodyPr/>
          <a:lstStyle/>
          <a:p>
            <a:r>
              <a:rPr lang="de-DE" dirty="0"/>
              <a:t>Übergang zu fossilen Brennstoffen löste Revolutionen aus</a:t>
            </a:r>
            <a:endParaRPr lang="de-AT" dirty="0"/>
          </a:p>
        </p:txBody>
      </p:sp>
      <p:sp>
        <p:nvSpPr>
          <p:cNvPr id="3" name="Inhaltsplatzhalter 2">
            <a:extLst>
              <a:ext uri="{FF2B5EF4-FFF2-40B4-BE49-F238E27FC236}">
                <a16:creationId xmlns:a16="http://schemas.microsoft.com/office/drawing/2014/main" id="{8E6B9C25-25EA-4BBC-9BFB-EFB5B3F111FC}"/>
              </a:ext>
            </a:extLst>
          </p:cNvPr>
          <p:cNvSpPr>
            <a:spLocks noGrp="1"/>
          </p:cNvSpPr>
          <p:nvPr>
            <p:ph idx="1"/>
          </p:nvPr>
        </p:nvSpPr>
        <p:spPr>
          <a:xfrm>
            <a:off x="948517" y="1916932"/>
            <a:ext cx="10910752" cy="4351338"/>
          </a:xfrm>
        </p:spPr>
        <p:txBody>
          <a:bodyPr>
            <a:normAutofit fontScale="92500" lnSpcReduction="20000"/>
          </a:bodyPr>
          <a:lstStyle/>
          <a:p>
            <a:r>
              <a:rPr lang="de-DE" sz="3600" dirty="0"/>
              <a:t>Systematischer Anstieg des Energieverbrauchs pro Person im Laufe der menschlichen Entwicklung</a:t>
            </a:r>
          </a:p>
          <a:p>
            <a:r>
              <a:rPr lang="de-DE" sz="3600" dirty="0"/>
              <a:t>Technologische Veränderungen führten zu gesellschaftlichen Veränderungen (z. B. neolithische Revolution)</a:t>
            </a:r>
          </a:p>
          <a:p>
            <a:r>
              <a:rPr lang="de-DE" sz="3600" dirty="0"/>
              <a:t>Der Übergang zur Nutzung fossiler Energie führte in 2/3 der 60 untersuchten Länder zu sozio-politischen Umwälzungen und Revolutionen - (kritischer Zeitraum: 0,7 - 7,0 GJ/Jahr/Kopf) (Fischer-Kowalski, Krausmann et al. 2023)</a:t>
            </a:r>
          </a:p>
          <a:p>
            <a:r>
              <a:rPr lang="de-DE" sz="3600" dirty="0"/>
              <a:t>Wir sind jetzt mit der Notwendigkeit konfrontiert, den Energieverbrauch pro Person zu reduzieren!</a:t>
            </a:r>
            <a:endParaRPr lang="en-US" sz="3600" dirty="0"/>
          </a:p>
        </p:txBody>
      </p:sp>
    </p:spTree>
    <p:extLst>
      <p:ext uri="{BB962C8B-B14F-4D97-AF65-F5344CB8AC3E}">
        <p14:creationId xmlns:p14="http://schemas.microsoft.com/office/powerpoint/2010/main" val="230831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792994-39CA-4A68-9C80-E3C2ED58F50D}"/>
              </a:ext>
            </a:extLst>
          </p:cNvPr>
          <p:cNvPicPr>
            <a:picLocks noChangeAspect="1"/>
          </p:cNvPicPr>
          <p:nvPr/>
        </p:nvPicPr>
        <p:blipFill rotWithShape="1">
          <a:blip r:embed="rId2">
            <a:extLst>
              <a:ext uri="{28A0092B-C50C-407E-A947-70E740481C1C}">
                <a14:useLocalDpi xmlns:a14="http://schemas.microsoft.com/office/drawing/2010/main" val="0"/>
              </a:ext>
            </a:extLst>
          </a:blip>
          <a:srcRect l="10593" r="11350"/>
          <a:stretch/>
        </p:blipFill>
        <p:spPr>
          <a:xfrm rot="5400000">
            <a:off x="2720060" y="-2728319"/>
            <a:ext cx="6820250" cy="12352387"/>
          </a:xfrm>
          <a:prstGeom prst="rect">
            <a:avLst/>
          </a:prstGeom>
        </p:spPr>
      </p:pic>
    </p:spTree>
    <p:extLst>
      <p:ext uri="{BB962C8B-B14F-4D97-AF65-F5344CB8AC3E}">
        <p14:creationId xmlns:p14="http://schemas.microsoft.com/office/powerpoint/2010/main" val="2273827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121ED-DB7A-4152-831D-A01A0492A495}"/>
              </a:ext>
            </a:extLst>
          </p:cNvPr>
          <p:cNvSpPr>
            <a:spLocks noGrp="1"/>
          </p:cNvSpPr>
          <p:nvPr>
            <p:ph type="title"/>
          </p:nvPr>
        </p:nvSpPr>
        <p:spPr>
          <a:xfrm>
            <a:off x="3842657" y="2675731"/>
            <a:ext cx="5635172" cy="1325563"/>
          </a:xfrm>
        </p:spPr>
        <p:txBody>
          <a:bodyPr/>
          <a:lstStyle/>
          <a:p>
            <a:r>
              <a:rPr lang="de-DE" dirty="0"/>
              <a:t>THG Emissionen</a:t>
            </a:r>
            <a:endParaRPr lang="de-AT" dirty="0"/>
          </a:p>
        </p:txBody>
      </p:sp>
      <p:sp>
        <p:nvSpPr>
          <p:cNvPr id="3" name="Inhaltsplatzhalter 2">
            <a:extLst>
              <a:ext uri="{FF2B5EF4-FFF2-40B4-BE49-F238E27FC236}">
                <a16:creationId xmlns:a16="http://schemas.microsoft.com/office/drawing/2014/main" id="{8898FF63-A862-4472-B21C-380BA3936789}"/>
              </a:ext>
            </a:extLst>
          </p:cNvPr>
          <p:cNvSpPr>
            <a:spLocks noGrp="1"/>
          </p:cNvSpPr>
          <p:nvPr>
            <p:ph idx="1"/>
          </p:nvPr>
        </p:nvSpPr>
        <p:spPr/>
        <p:txBody>
          <a:bodyPr/>
          <a:lstStyle/>
          <a:p>
            <a:endParaRPr lang="de-AT"/>
          </a:p>
        </p:txBody>
      </p:sp>
    </p:spTree>
    <p:extLst>
      <p:ext uri="{BB962C8B-B14F-4D97-AF65-F5344CB8AC3E}">
        <p14:creationId xmlns:p14="http://schemas.microsoft.com/office/powerpoint/2010/main" val="3157767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63BAB-D6D7-4469-B15A-1C9C3D1F1080}"/>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D7999A84-4A62-4579-8EF4-78227A761485}"/>
              </a:ext>
            </a:extLst>
          </p:cNvPr>
          <p:cNvSpPr>
            <a:spLocks noGrp="1"/>
          </p:cNvSpPr>
          <p:nvPr>
            <p:ph idx="1"/>
          </p:nvPr>
        </p:nvSpPr>
        <p:spPr/>
        <p:txBody>
          <a:bodyPr/>
          <a:lstStyle/>
          <a:p>
            <a:endParaRPr lang="de-AT"/>
          </a:p>
        </p:txBody>
      </p:sp>
      <p:pic>
        <p:nvPicPr>
          <p:cNvPr id="4" name="Grafik 3">
            <a:extLst>
              <a:ext uri="{FF2B5EF4-FFF2-40B4-BE49-F238E27FC236}">
                <a16:creationId xmlns:a16="http://schemas.microsoft.com/office/drawing/2014/main" id="{513BF7D1-5459-40AD-825A-51AFF7E34945}"/>
              </a:ext>
            </a:extLst>
          </p:cNvPr>
          <p:cNvPicPr>
            <a:picLocks noChangeAspect="1"/>
          </p:cNvPicPr>
          <p:nvPr/>
        </p:nvPicPr>
        <p:blipFill>
          <a:blip r:embed="rId2"/>
          <a:stretch>
            <a:fillRect/>
          </a:stretch>
        </p:blipFill>
        <p:spPr>
          <a:xfrm>
            <a:off x="897621" y="-365612"/>
            <a:ext cx="9813863" cy="6542575"/>
          </a:xfrm>
          <a:prstGeom prst="rect">
            <a:avLst/>
          </a:prstGeom>
        </p:spPr>
      </p:pic>
    </p:spTree>
    <p:extLst>
      <p:ext uri="{BB962C8B-B14F-4D97-AF65-F5344CB8AC3E}">
        <p14:creationId xmlns:p14="http://schemas.microsoft.com/office/powerpoint/2010/main" val="387003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222BB-B61D-4BCA-BCDD-CAEACE86F91F}"/>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A577BB97-BB16-4ADB-90B1-798D0F04CFB4}"/>
              </a:ext>
            </a:extLst>
          </p:cNvPr>
          <p:cNvSpPr>
            <a:spLocks noGrp="1"/>
          </p:cNvSpPr>
          <p:nvPr>
            <p:ph idx="1"/>
          </p:nvPr>
        </p:nvSpPr>
        <p:spPr>
          <a:xfrm>
            <a:off x="838200" y="1808847"/>
            <a:ext cx="10515600" cy="4351338"/>
          </a:xfrm>
        </p:spPr>
        <p:txBody>
          <a:bodyPr/>
          <a:lstStyle/>
          <a:p>
            <a:endParaRPr lang="de-AT" dirty="0"/>
          </a:p>
        </p:txBody>
      </p:sp>
      <p:pic>
        <p:nvPicPr>
          <p:cNvPr id="5" name="Grafik 4">
            <a:extLst>
              <a:ext uri="{FF2B5EF4-FFF2-40B4-BE49-F238E27FC236}">
                <a16:creationId xmlns:a16="http://schemas.microsoft.com/office/drawing/2014/main" id="{531ED6CD-CFB6-4049-ABC6-69F83E8B6A6B}"/>
              </a:ext>
            </a:extLst>
          </p:cNvPr>
          <p:cNvPicPr>
            <a:picLocks noChangeAspect="1"/>
          </p:cNvPicPr>
          <p:nvPr/>
        </p:nvPicPr>
        <p:blipFill>
          <a:blip r:embed="rId2"/>
          <a:stretch>
            <a:fillRect/>
          </a:stretch>
        </p:blipFill>
        <p:spPr>
          <a:xfrm>
            <a:off x="1" y="-10330"/>
            <a:ext cx="12192000" cy="6841066"/>
          </a:xfrm>
          <a:prstGeom prst="rect">
            <a:avLst/>
          </a:prstGeom>
        </p:spPr>
      </p:pic>
    </p:spTree>
    <p:extLst>
      <p:ext uri="{BB962C8B-B14F-4D97-AF65-F5344CB8AC3E}">
        <p14:creationId xmlns:p14="http://schemas.microsoft.com/office/powerpoint/2010/main" val="2214178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ABB3-EAC0-463D-84C4-D46E16B1C96F}"/>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57CE54DF-5DFA-41CA-9A83-6BEE43A8E423}"/>
              </a:ext>
            </a:extLst>
          </p:cNvPr>
          <p:cNvSpPr>
            <a:spLocks noGrp="1"/>
          </p:cNvSpPr>
          <p:nvPr>
            <p:ph idx="1"/>
          </p:nvPr>
        </p:nvSpPr>
        <p:spPr/>
        <p:txBody>
          <a:bodyPr>
            <a:normAutofit/>
          </a:bodyPr>
          <a:lstStyle/>
          <a:p>
            <a:pPr marL="0" indent="0">
              <a:buNone/>
            </a:pPr>
            <a:r>
              <a:rPr lang="de-DE" sz="4400" i="1" dirty="0"/>
              <a:t>Siekönnen die Folien gerne verwenden – auch ändern. Aber wenn sie Bilder anderer Quellen enthalten, müssen vor einer Publikation die Urheberrechte geklärt werden. </a:t>
            </a:r>
            <a:endParaRPr lang="de-AT" sz="4400" i="1" dirty="0"/>
          </a:p>
        </p:txBody>
      </p:sp>
    </p:spTree>
    <p:extLst>
      <p:ext uri="{BB962C8B-B14F-4D97-AF65-F5344CB8AC3E}">
        <p14:creationId xmlns:p14="http://schemas.microsoft.com/office/powerpoint/2010/main" val="2784506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E09F5-F04C-4FC5-90C4-B2A76C13F478}"/>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9480D9C4-B389-4BB2-8245-6D18477EF330}"/>
              </a:ext>
            </a:extLst>
          </p:cNvPr>
          <p:cNvSpPr>
            <a:spLocks noGrp="1"/>
          </p:cNvSpPr>
          <p:nvPr>
            <p:ph idx="1"/>
          </p:nvPr>
        </p:nvSpPr>
        <p:spPr/>
        <p:txBody>
          <a:bodyPr/>
          <a:lstStyle/>
          <a:p>
            <a:endParaRPr lang="de-AT"/>
          </a:p>
        </p:txBody>
      </p:sp>
      <p:pic>
        <p:nvPicPr>
          <p:cNvPr id="4" name="Grafik 3">
            <a:extLst>
              <a:ext uri="{FF2B5EF4-FFF2-40B4-BE49-F238E27FC236}">
                <a16:creationId xmlns:a16="http://schemas.microsoft.com/office/drawing/2014/main" id="{831AEB92-C049-409C-B496-F3B5EBA6A042}"/>
              </a:ext>
            </a:extLst>
          </p:cNvPr>
          <p:cNvPicPr>
            <a:picLocks noChangeAspect="1"/>
          </p:cNvPicPr>
          <p:nvPr/>
        </p:nvPicPr>
        <p:blipFill>
          <a:blip r:embed="rId3"/>
          <a:stretch>
            <a:fill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F355603F-7C4E-46FB-9B12-9CB932477A45}"/>
              </a:ext>
            </a:extLst>
          </p:cNvPr>
          <p:cNvSpPr/>
          <p:nvPr/>
        </p:nvSpPr>
        <p:spPr>
          <a:xfrm>
            <a:off x="0" y="0"/>
            <a:ext cx="12192000" cy="6858000"/>
          </a:xfrm>
          <a:prstGeom prst="rect">
            <a:avLst/>
          </a:prstGeom>
          <a:solidFill>
            <a:srgbClr val="F2F2F2">
              <a:alpha val="5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a:extLst>
              <a:ext uri="{FF2B5EF4-FFF2-40B4-BE49-F238E27FC236}">
                <a16:creationId xmlns:a16="http://schemas.microsoft.com/office/drawing/2014/main" id="{BBF3121D-98A4-4AF3-A142-A6A5FA776174}"/>
              </a:ext>
            </a:extLst>
          </p:cNvPr>
          <p:cNvSpPr txBox="1"/>
          <p:nvPr/>
        </p:nvSpPr>
        <p:spPr>
          <a:xfrm>
            <a:off x="483765" y="152531"/>
            <a:ext cx="11224469" cy="6832640"/>
          </a:xfrm>
          <a:prstGeom prst="rect">
            <a:avLst/>
          </a:prstGeom>
          <a:noFill/>
        </p:spPr>
        <p:txBody>
          <a:bodyPr wrap="square" rtlCol="0">
            <a:spAutoFit/>
          </a:bodyPr>
          <a:lstStyle/>
          <a:p>
            <a:r>
              <a:rPr lang="de-AT" sz="3600" b="1" dirty="0"/>
              <a:t>THG-Emissionen  des Militärs</a:t>
            </a:r>
          </a:p>
          <a:p>
            <a:pPr indent="-457200"/>
            <a:r>
              <a:rPr lang="de-DE" sz="2400" dirty="0"/>
              <a:t>• </a:t>
            </a:r>
            <a:r>
              <a:rPr lang="de-DE" sz="3200" dirty="0"/>
              <a:t>Laut Kyoto-Abkommen von 1997 hätten ursprünglich     </a:t>
            </a:r>
            <a:br>
              <a:rPr lang="de-DE" sz="3200" dirty="0"/>
            </a:br>
            <a:r>
              <a:rPr lang="de-DE" sz="3200" dirty="0"/>
              <a:t>   militärische THG-Emissionen erfasst werden sollen</a:t>
            </a:r>
          </a:p>
          <a:p>
            <a:pPr indent="-457200"/>
            <a:r>
              <a:rPr lang="de-DE" sz="3200" dirty="0"/>
              <a:t>• In letzter Sekunde von USA verhindert</a:t>
            </a:r>
          </a:p>
          <a:p>
            <a:pPr indent="-457200"/>
            <a:r>
              <a:rPr lang="de-DE" sz="3200" dirty="0"/>
              <a:t>• Grund: Würde angeblich Nationale Sicherheit gefährden -&gt;    </a:t>
            </a:r>
            <a:br>
              <a:rPr lang="de-DE" sz="3200" dirty="0"/>
            </a:br>
            <a:r>
              <a:rPr lang="de-DE" sz="3200" dirty="0"/>
              <a:t>   Rückschlüsse ermöglicht</a:t>
            </a:r>
          </a:p>
          <a:p>
            <a:pPr indent="-457200"/>
            <a:r>
              <a:rPr lang="de-DE" sz="3200" dirty="0"/>
              <a:t>• Im Pariser Klimaabkommen (2015) wurde Reduzierung </a:t>
            </a:r>
            <a:br>
              <a:rPr lang="de-DE" sz="3200" dirty="0"/>
            </a:br>
            <a:r>
              <a:rPr lang="de-DE" sz="3200" dirty="0"/>
              <a:t>   militärischer Treibhausgasemissionen den einzelnen Nationen </a:t>
            </a:r>
            <a:br>
              <a:rPr lang="de-DE" sz="3200" dirty="0"/>
            </a:br>
            <a:r>
              <a:rPr lang="de-DE" sz="3200" dirty="0"/>
              <a:t>   überlassen</a:t>
            </a:r>
          </a:p>
          <a:p>
            <a:pPr indent="-457200"/>
            <a:r>
              <a:rPr lang="de-DE" sz="3200" dirty="0"/>
              <a:t>• Die Berichterstattung wurde auf freiwilliger Basis vereinbart</a:t>
            </a:r>
          </a:p>
          <a:p>
            <a:pPr indent="-457200"/>
            <a:r>
              <a:rPr lang="de-DE" sz="3200" dirty="0"/>
              <a:t>• Erst auf COP27 (Ägypten) wurde das Thema Militarismus und </a:t>
            </a:r>
            <a:br>
              <a:rPr lang="de-DE" sz="3200" dirty="0"/>
            </a:br>
            <a:r>
              <a:rPr lang="de-DE" sz="3200" dirty="0"/>
              <a:t>   Klima wieder diskutiert</a:t>
            </a:r>
          </a:p>
          <a:p>
            <a:pPr indent="-457200"/>
            <a:r>
              <a:rPr lang="de-DE" sz="3200" dirty="0"/>
              <a:t> </a:t>
            </a:r>
            <a:r>
              <a:rPr lang="de-DE" dirty="0"/>
              <a:t>      (</a:t>
            </a:r>
            <a:r>
              <a:rPr lang="de-DE" sz="2400" dirty="0"/>
              <a:t>Birch und van Bergen 2022) , (</a:t>
            </a:r>
            <a:r>
              <a:rPr lang="de-DE" sz="2400" dirty="0" err="1"/>
              <a:t>Rajaeifar</a:t>
            </a:r>
            <a:r>
              <a:rPr lang="de-DE" sz="2400" dirty="0"/>
              <a:t> et al. 2022)</a:t>
            </a:r>
            <a:endParaRPr lang="de-AT" sz="2400" dirty="0"/>
          </a:p>
          <a:p>
            <a:endParaRPr lang="de-AT" dirty="0"/>
          </a:p>
        </p:txBody>
      </p:sp>
    </p:spTree>
    <p:extLst>
      <p:ext uri="{BB962C8B-B14F-4D97-AF65-F5344CB8AC3E}">
        <p14:creationId xmlns:p14="http://schemas.microsoft.com/office/powerpoint/2010/main" val="3549188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A403E-5E4A-42F8-93E3-AB9C12AE7A11}"/>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ACFD79F9-0589-41C0-A10D-17C1887C2D59}"/>
              </a:ext>
            </a:extLst>
          </p:cNvPr>
          <p:cNvSpPr>
            <a:spLocks noGrp="1"/>
          </p:cNvSpPr>
          <p:nvPr>
            <p:ph idx="1"/>
          </p:nvPr>
        </p:nvSpPr>
        <p:spPr/>
        <p:txBody>
          <a:bodyPr/>
          <a:lstStyle/>
          <a:p>
            <a:endParaRPr lang="de-AT"/>
          </a:p>
        </p:txBody>
      </p:sp>
      <p:pic>
        <p:nvPicPr>
          <p:cNvPr id="4" name="Grafik 3">
            <a:extLst>
              <a:ext uri="{FF2B5EF4-FFF2-40B4-BE49-F238E27FC236}">
                <a16:creationId xmlns:a16="http://schemas.microsoft.com/office/drawing/2014/main" id="{A689C54D-5B95-4562-9481-9C6C1410FE0C}"/>
              </a:ext>
            </a:extLst>
          </p:cNvPr>
          <p:cNvPicPr>
            <a:picLocks noChangeAspect="1"/>
          </p:cNvPicPr>
          <p:nvPr/>
        </p:nvPicPr>
        <p:blipFill rotWithShape="1">
          <a:blip r:embed="rId3"/>
          <a:srcRect l="10803" t="18041" r="12271"/>
          <a:stretch/>
        </p:blipFill>
        <p:spPr>
          <a:xfrm>
            <a:off x="0" y="0"/>
            <a:ext cx="12192000" cy="6858000"/>
          </a:xfrm>
          <a:prstGeom prst="rect">
            <a:avLst/>
          </a:prstGeom>
        </p:spPr>
      </p:pic>
    </p:spTree>
    <p:extLst>
      <p:ext uri="{BB962C8B-B14F-4D97-AF65-F5344CB8AC3E}">
        <p14:creationId xmlns:p14="http://schemas.microsoft.com/office/powerpoint/2010/main" val="3038342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F97BC-A7B8-4CFD-88E2-15028F2CF604}"/>
              </a:ext>
            </a:extLst>
          </p:cNvPr>
          <p:cNvSpPr>
            <a:spLocks noGrp="1"/>
          </p:cNvSpPr>
          <p:nvPr>
            <p:ph type="title"/>
          </p:nvPr>
        </p:nvSpPr>
        <p:spPr/>
        <p:txBody>
          <a:bodyPr/>
          <a:lstStyle/>
          <a:p>
            <a:r>
              <a:rPr lang="de-DE" dirty="0"/>
              <a:t>Emissionen USA</a:t>
            </a:r>
            <a:endParaRPr lang="de-AT" dirty="0"/>
          </a:p>
        </p:txBody>
      </p:sp>
      <p:sp>
        <p:nvSpPr>
          <p:cNvPr id="3" name="Inhaltsplatzhalter 2">
            <a:extLst>
              <a:ext uri="{FF2B5EF4-FFF2-40B4-BE49-F238E27FC236}">
                <a16:creationId xmlns:a16="http://schemas.microsoft.com/office/drawing/2014/main" id="{45C4AC94-F654-4E8E-965D-67EED6A9A85D}"/>
              </a:ext>
            </a:extLst>
          </p:cNvPr>
          <p:cNvSpPr>
            <a:spLocks noGrp="1"/>
          </p:cNvSpPr>
          <p:nvPr>
            <p:ph idx="1"/>
          </p:nvPr>
        </p:nvSpPr>
        <p:spPr/>
        <p:txBody>
          <a:bodyPr/>
          <a:lstStyle/>
          <a:p>
            <a:r>
              <a:rPr lang="de-DE" dirty="0"/>
              <a:t>Ausgaben mehr als China, Russland, Indien, UK, Frankreich, Saudi Arabien und Deutschland zusammen</a:t>
            </a:r>
          </a:p>
          <a:p>
            <a:r>
              <a:rPr lang="de-DE" dirty="0"/>
              <a:t>Ausgaben 2022 um 2,6% gesteigert</a:t>
            </a:r>
          </a:p>
          <a:p>
            <a:r>
              <a:rPr lang="de-DE" dirty="0"/>
              <a:t>4800 Militärbasen in 160 Ländern</a:t>
            </a:r>
          </a:p>
          <a:p>
            <a:r>
              <a:rPr lang="de-DE" dirty="0"/>
              <a:t>Offiziell angegeben 56 </a:t>
            </a:r>
            <a:r>
              <a:rPr lang="de-DE" dirty="0" err="1"/>
              <a:t>Mio</a:t>
            </a:r>
            <a:r>
              <a:rPr lang="de-DE" dirty="0"/>
              <a:t> t, geschätzt 205 </a:t>
            </a:r>
            <a:r>
              <a:rPr lang="de-DE" dirty="0" err="1"/>
              <a:t>Mio</a:t>
            </a:r>
            <a:r>
              <a:rPr lang="de-DE" dirty="0"/>
              <a:t> t</a:t>
            </a:r>
          </a:p>
          <a:p>
            <a:endParaRPr lang="de-AT" dirty="0"/>
          </a:p>
        </p:txBody>
      </p:sp>
    </p:spTree>
    <p:extLst>
      <p:ext uri="{BB962C8B-B14F-4D97-AF65-F5344CB8AC3E}">
        <p14:creationId xmlns:p14="http://schemas.microsoft.com/office/powerpoint/2010/main" val="7168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6668E-F349-47E6-9ADB-7DCB2CA30E40}"/>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443E3882-32F7-4C92-906B-A3F008C1819D}"/>
              </a:ext>
            </a:extLst>
          </p:cNvPr>
          <p:cNvSpPr>
            <a:spLocks noGrp="1"/>
          </p:cNvSpPr>
          <p:nvPr>
            <p:ph idx="1"/>
          </p:nvPr>
        </p:nvSpPr>
        <p:spPr/>
        <p:txBody>
          <a:bodyPr/>
          <a:lstStyle/>
          <a:p>
            <a:endParaRPr lang="de-AT"/>
          </a:p>
        </p:txBody>
      </p:sp>
      <p:pic>
        <p:nvPicPr>
          <p:cNvPr id="6" name="Grafik 5">
            <a:extLst>
              <a:ext uri="{FF2B5EF4-FFF2-40B4-BE49-F238E27FC236}">
                <a16:creationId xmlns:a16="http://schemas.microsoft.com/office/drawing/2014/main" id="{C3473E84-5570-4FF2-AAC5-5AC6D6AA8A03}"/>
              </a:ext>
            </a:extLst>
          </p:cNvPr>
          <p:cNvPicPr>
            <a:picLocks noChangeAspect="1"/>
          </p:cNvPicPr>
          <p:nvPr/>
        </p:nvPicPr>
        <p:blipFill rotWithShape="1">
          <a:blip r:embed="rId2"/>
          <a:srcRect l="20642" t="26460" r="24243" b="3988"/>
          <a:stretch/>
        </p:blipFill>
        <p:spPr>
          <a:xfrm>
            <a:off x="2147582" y="152973"/>
            <a:ext cx="9773174" cy="6552053"/>
          </a:xfrm>
          <a:prstGeom prst="rect">
            <a:avLst/>
          </a:prstGeom>
        </p:spPr>
      </p:pic>
    </p:spTree>
    <p:extLst>
      <p:ext uri="{BB962C8B-B14F-4D97-AF65-F5344CB8AC3E}">
        <p14:creationId xmlns:p14="http://schemas.microsoft.com/office/powerpoint/2010/main" val="911578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3F8A2-55D1-4CEC-886B-E52DD76158DE}"/>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CDF821AF-1998-4AFB-B1B5-44794426C139}"/>
              </a:ext>
            </a:extLst>
          </p:cNvPr>
          <p:cNvSpPr>
            <a:spLocks noGrp="1"/>
          </p:cNvSpPr>
          <p:nvPr>
            <p:ph idx="1"/>
          </p:nvPr>
        </p:nvSpPr>
        <p:spPr/>
        <p:txBody>
          <a:bodyPr>
            <a:normAutofit/>
          </a:bodyPr>
          <a:lstStyle/>
          <a:p>
            <a:r>
              <a:rPr lang="en-US" dirty="0"/>
              <a:t>Israel </a:t>
            </a:r>
            <a:r>
              <a:rPr lang="en-US" dirty="0" err="1"/>
              <a:t>Jahresemissionen</a:t>
            </a:r>
            <a:r>
              <a:rPr lang="en-US" dirty="0"/>
              <a:t> </a:t>
            </a:r>
            <a:r>
              <a:rPr lang="en-US" dirty="0" err="1"/>
              <a:t>für</a:t>
            </a:r>
            <a:r>
              <a:rPr lang="en-US" dirty="0"/>
              <a:t> </a:t>
            </a:r>
            <a:r>
              <a:rPr lang="en-US" dirty="0" err="1"/>
              <a:t>Militär</a:t>
            </a:r>
            <a:r>
              <a:rPr lang="en-US" dirty="0"/>
              <a:t> (</a:t>
            </a:r>
            <a:r>
              <a:rPr lang="en-US" dirty="0" err="1"/>
              <a:t>ohne</a:t>
            </a:r>
            <a:r>
              <a:rPr lang="en-US" dirty="0"/>
              <a:t> </a:t>
            </a:r>
            <a:r>
              <a:rPr lang="en-US" dirty="0" err="1"/>
              <a:t>Konflikte</a:t>
            </a:r>
            <a:r>
              <a:rPr lang="en-US" dirty="0"/>
              <a:t>) </a:t>
            </a:r>
            <a:r>
              <a:rPr lang="en-US" dirty="0" err="1"/>
              <a:t>mit</a:t>
            </a:r>
            <a:r>
              <a:rPr lang="en-US" dirty="0"/>
              <a:t> 7 Mio t  CO</a:t>
            </a:r>
            <a:r>
              <a:rPr lang="en-US" baseline="-25000" dirty="0"/>
              <a:t>2</a:t>
            </a:r>
            <a:r>
              <a:rPr lang="en-US" dirty="0"/>
              <a:t> eq in 2019 </a:t>
            </a:r>
            <a:r>
              <a:rPr lang="en-US" dirty="0" err="1"/>
              <a:t>geschätzt</a:t>
            </a:r>
            <a:r>
              <a:rPr lang="en-US" dirty="0"/>
              <a:t>. Sind 55% </a:t>
            </a:r>
            <a:r>
              <a:rPr lang="en-US" dirty="0" err="1"/>
              <a:t>mehr</a:t>
            </a:r>
            <a:r>
              <a:rPr lang="en-US" dirty="0"/>
              <a:t> </a:t>
            </a:r>
            <a:r>
              <a:rPr lang="en-US" dirty="0" err="1"/>
              <a:t>als</a:t>
            </a:r>
            <a:r>
              <a:rPr lang="en-US" dirty="0"/>
              <a:t> die </a:t>
            </a:r>
            <a:r>
              <a:rPr lang="en-US" dirty="0" err="1"/>
              <a:t>Gesamtemissionen</a:t>
            </a:r>
            <a:r>
              <a:rPr lang="en-US" dirty="0"/>
              <a:t> von </a:t>
            </a:r>
            <a:r>
              <a:rPr lang="en-US" dirty="0" err="1"/>
              <a:t>Palestina</a:t>
            </a:r>
            <a:r>
              <a:rPr lang="en-US" dirty="0"/>
              <a:t>.</a:t>
            </a:r>
            <a:endParaRPr lang="de-AT" dirty="0"/>
          </a:p>
          <a:p>
            <a:r>
              <a:rPr lang="en-US" dirty="0" err="1"/>
              <a:t>Bau</a:t>
            </a:r>
            <a:r>
              <a:rPr lang="en-US" dirty="0"/>
              <a:t> der Gaza Metro – 500km Tunnel-</a:t>
            </a:r>
            <a:r>
              <a:rPr lang="en-US" dirty="0" err="1"/>
              <a:t>Netzwerk</a:t>
            </a:r>
            <a:r>
              <a:rPr lang="en-US" dirty="0"/>
              <a:t> – </a:t>
            </a:r>
            <a:r>
              <a:rPr lang="en-US" dirty="0" err="1"/>
              <a:t>erzeugte</a:t>
            </a:r>
            <a:r>
              <a:rPr lang="en-US" dirty="0"/>
              <a:t> </a:t>
            </a:r>
            <a:r>
              <a:rPr lang="en-US" dirty="0" err="1"/>
              <a:t>etwa</a:t>
            </a:r>
            <a:r>
              <a:rPr lang="en-US" dirty="0"/>
              <a:t> 176,000 t THG </a:t>
            </a:r>
          </a:p>
          <a:p>
            <a:r>
              <a:rPr lang="en-US" dirty="0"/>
              <a:t>Israel’s </a:t>
            </a:r>
            <a:r>
              <a:rPr lang="en-US" dirty="0" err="1"/>
              <a:t>Grenzbefestigung</a:t>
            </a:r>
            <a:r>
              <a:rPr lang="en-US" dirty="0"/>
              <a:t>, 65km an der </a:t>
            </a:r>
            <a:r>
              <a:rPr lang="en-US" dirty="0" err="1"/>
              <a:t>Grenze</a:t>
            </a:r>
            <a:r>
              <a:rPr lang="en-US" dirty="0"/>
              <a:t> </a:t>
            </a:r>
            <a:r>
              <a:rPr lang="en-US" dirty="0" err="1"/>
              <a:t>zu</a:t>
            </a:r>
            <a:r>
              <a:rPr lang="en-US" dirty="0"/>
              <a:t> Gaza, 7 m </a:t>
            </a:r>
            <a:r>
              <a:rPr lang="en-US" dirty="0" err="1"/>
              <a:t>hoher</a:t>
            </a:r>
            <a:r>
              <a:rPr lang="en-US" dirty="0"/>
              <a:t> </a:t>
            </a:r>
            <a:r>
              <a:rPr lang="en-US" dirty="0" err="1"/>
              <a:t>Metallzaum</a:t>
            </a:r>
            <a:r>
              <a:rPr lang="en-US" dirty="0"/>
              <a:t> und </a:t>
            </a:r>
            <a:r>
              <a:rPr lang="en-US" dirty="0" err="1"/>
              <a:t>große</a:t>
            </a:r>
            <a:r>
              <a:rPr lang="en-US" dirty="0"/>
              <a:t> </a:t>
            </a:r>
            <a:r>
              <a:rPr lang="en-US" dirty="0" err="1"/>
              <a:t>Betonhindernisse</a:t>
            </a:r>
            <a:r>
              <a:rPr lang="en-US" dirty="0"/>
              <a:t> </a:t>
            </a:r>
            <a:r>
              <a:rPr lang="en-US" dirty="0">
                <a:sym typeface="Wingdings" panose="05000000000000000000" pitchFamily="2" charset="2"/>
              </a:rPr>
              <a:t> </a:t>
            </a:r>
            <a:r>
              <a:rPr lang="en-US" dirty="0"/>
              <a:t>274,000 t CO</a:t>
            </a:r>
            <a:r>
              <a:rPr lang="en-US" baseline="-25000" dirty="0"/>
              <a:t>2</a:t>
            </a:r>
            <a:r>
              <a:rPr lang="en-US" dirty="0"/>
              <a:t>. </a:t>
            </a:r>
          </a:p>
        </p:txBody>
      </p:sp>
    </p:spTree>
    <p:extLst>
      <p:ext uri="{BB962C8B-B14F-4D97-AF65-F5344CB8AC3E}">
        <p14:creationId xmlns:p14="http://schemas.microsoft.com/office/powerpoint/2010/main" val="255514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9F253-08FE-4EF0-9880-DDF78C935D1D}"/>
              </a:ext>
            </a:extLst>
          </p:cNvPr>
          <p:cNvSpPr>
            <a:spLocks noGrp="1"/>
          </p:cNvSpPr>
          <p:nvPr>
            <p:ph type="title"/>
          </p:nvPr>
        </p:nvSpPr>
        <p:spPr/>
        <p:txBody>
          <a:bodyPr/>
          <a:lstStyle/>
          <a:p>
            <a:r>
              <a:rPr lang="de-DE" dirty="0"/>
              <a:t>Rüstung verschlingt Ressourcen</a:t>
            </a:r>
            <a:endParaRPr lang="de-AT" dirty="0"/>
          </a:p>
        </p:txBody>
      </p:sp>
      <p:sp>
        <p:nvSpPr>
          <p:cNvPr id="3" name="Inhaltsplatzhalter 2">
            <a:extLst>
              <a:ext uri="{FF2B5EF4-FFF2-40B4-BE49-F238E27FC236}">
                <a16:creationId xmlns:a16="http://schemas.microsoft.com/office/drawing/2014/main" id="{716FA7E6-1B9C-4117-B7A5-C120F861E11E}"/>
              </a:ext>
            </a:extLst>
          </p:cNvPr>
          <p:cNvSpPr>
            <a:spLocks noGrp="1"/>
          </p:cNvSpPr>
          <p:nvPr>
            <p:ph idx="1"/>
          </p:nvPr>
        </p:nvSpPr>
        <p:spPr/>
        <p:txBody>
          <a:bodyPr/>
          <a:lstStyle/>
          <a:p>
            <a:r>
              <a:rPr lang="de-DE" dirty="0"/>
              <a:t>Ein Öko-Panzer macht nur Sinn, wenn man sicher ist, einen Panzer zu brauchen, sinnvoller wäre es, die Kreativität, Energie und den Aufwand in Friedenssicherung zu stecken.</a:t>
            </a:r>
          </a:p>
          <a:p>
            <a:r>
              <a:rPr lang="de-DE" dirty="0"/>
              <a:t>Aber wenn schon, dann muss einem klar sein, dass Rüstung immer schon ressourcen-intensiv war:</a:t>
            </a:r>
            <a:endParaRPr lang="de-AT" dirty="0"/>
          </a:p>
        </p:txBody>
      </p:sp>
    </p:spTree>
    <p:extLst>
      <p:ext uri="{BB962C8B-B14F-4D97-AF65-F5344CB8AC3E}">
        <p14:creationId xmlns:p14="http://schemas.microsoft.com/office/powerpoint/2010/main" val="162808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733D3-A4DD-40E0-A6D3-A5CFC224CFFE}"/>
              </a:ext>
            </a:extLst>
          </p:cNvPr>
          <p:cNvSpPr>
            <a:spLocks noGrp="1"/>
          </p:cNvSpPr>
          <p:nvPr>
            <p:ph type="title"/>
          </p:nvPr>
        </p:nvSpPr>
        <p:spPr>
          <a:xfrm>
            <a:off x="176170" y="188956"/>
            <a:ext cx="12015830" cy="1325563"/>
          </a:xfrm>
        </p:spPr>
        <p:txBody>
          <a:bodyPr/>
          <a:lstStyle/>
          <a:p>
            <a:r>
              <a:rPr lang="de-DE" dirty="0"/>
              <a:t>Beispiel: Seemacht Spanien - Abholzung d. Wälder</a:t>
            </a:r>
            <a:endParaRPr lang="de-AT" dirty="0"/>
          </a:p>
        </p:txBody>
      </p:sp>
      <p:pic>
        <p:nvPicPr>
          <p:cNvPr id="7" name="Grafik 6">
            <a:extLst>
              <a:ext uri="{FF2B5EF4-FFF2-40B4-BE49-F238E27FC236}">
                <a16:creationId xmlns:a16="http://schemas.microsoft.com/office/drawing/2014/main" id="{10B3C6A4-82B2-4E78-8692-C327A091BF1F}"/>
              </a:ext>
            </a:extLst>
          </p:cNvPr>
          <p:cNvPicPr>
            <a:picLocks noChangeAspect="1"/>
          </p:cNvPicPr>
          <p:nvPr/>
        </p:nvPicPr>
        <p:blipFill>
          <a:blip r:embed="rId2"/>
          <a:stretch>
            <a:fillRect/>
          </a:stretch>
        </p:blipFill>
        <p:spPr>
          <a:xfrm>
            <a:off x="307528" y="1264118"/>
            <a:ext cx="9302179" cy="3033779"/>
          </a:xfrm>
          <a:prstGeom prst="rect">
            <a:avLst/>
          </a:prstGeom>
        </p:spPr>
      </p:pic>
      <p:pic>
        <p:nvPicPr>
          <p:cNvPr id="8" name="Grafik 7">
            <a:extLst>
              <a:ext uri="{FF2B5EF4-FFF2-40B4-BE49-F238E27FC236}">
                <a16:creationId xmlns:a16="http://schemas.microsoft.com/office/drawing/2014/main" id="{F53F3CF1-161D-41AA-B868-F1F481EE6EB5}"/>
              </a:ext>
            </a:extLst>
          </p:cNvPr>
          <p:cNvPicPr>
            <a:picLocks noChangeAspect="1"/>
          </p:cNvPicPr>
          <p:nvPr/>
        </p:nvPicPr>
        <p:blipFill>
          <a:blip r:embed="rId3"/>
          <a:stretch>
            <a:fillRect/>
          </a:stretch>
        </p:blipFill>
        <p:spPr>
          <a:xfrm>
            <a:off x="7306811" y="2781008"/>
            <a:ext cx="4885189" cy="3998296"/>
          </a:xfrm>
          <a:prstGeom prst="rect">
            <a:avLst/>
          </a:prstGeom>
        </p:spPr>
      </p:pic>
      <p:pic>
        <p:nvPicPr>
          <p:cNvPr id="9" name="Grafik 8">
            <a:extLst>
              <a:ext uri="{FF2B5EF4-FFF2-40B4-BE49-F238E27FC236}">
                <a16:creationId xmlns:a16="http://schemas.microsoft.com/office/drawing/2014/main" id="{D0CB472D-3CA6-436F-98B6-0B40427B18C1}"/>
              </a:ext>
            </a:extLst>
          </p:cNvPr>
          <p:cNvPicPr>
            <a:picLocks noChangeAspect="1"/>
          </p:cNvPicPr>
          <p:nvPr/>
        </p:nvPicPr>
        <p:blipFill rotWithShape="1">
          <a:blip r:embed="rId4"/>
          <a:srcRect l="-1763" r="1763" b="19677"/>
          <a:stretch/>
        </p:blipFill>
        <p:spPr>
          <a:xfrm>
            <a:off x="1954635" y="4363522"/>
            <a:ext cx="5234729" cy="2401147"/>
          </a:xfrm>
          <a:prstGeom prst="rect">
            <a:avLst/>
          </a:prstGeom>
        </p:spPr>
      </p:pic>
      <p:sp>
        <p:nvSpPr>
          <p:cNvPr id="10" name="Textfeld 9">
            <a:extLst>
              <a:ext uri="{FF2B5EF4-FFF2-40B4-BE49-F238E27FC236}">
                <a16:creationId xmlns:a16="http://schemas.microsoft.com/office/drawing/2014/main" id="{9106617F-53EE-47FD-89C8-5B85D6C58879}"/>
              </a:ext>
            </a:extLst>
          </p:cNvPr>
          <p:cNvSpPr txBox="1"/>
          <p:nvPr/>
        </p:nvSpPr>
        <p:spPr>
          <a:xfrm>
            <a:off x="8195840" y="2839054"/>
            <a:ext cx="2375846" cy="1569660"/>
          </a:xfrm>
          <a:prstGeom prst="rect">
            <a:avLst/>
          </a:prstGeom>
          <a:noFill/>
        </p:spPr>
        <p:txBody>
          <a:bodyPr wrap="square" rtlCol="0">
            <a:spAutoFit/>
          </a:bodyPr>
          <a:lstStyle/>
          <a:p>
            <a:r>
              <a:rPr lang="de-DE" sz="2400" b="1" dirty="0"/>
              <a:t>Für eine einzige Kanone das Holz von zehn Hektar Wald…</a:t>
            </a:r>
            <a:endParaRPr lang="de-AT" sz="2400" dirty="0"/>
          </a:p>
        </p:txBody>
      </p:sp>
      <p:sp>
        <p:nvSpPr>
          <p:cNvPr id="6" name="Inhaltsplatzhalter 5">
            <a:extLst>
              <a:ext uri="{FF2B5EF4-FFF2-40B4-BE49-F238E27FC236}">
                <a16:creationId xmlns:a16="http://schemas.microsoft.com/office/drawing/2014/main" id="{13EED4D6-5812-4A71-B15C-DA32E547D613}"/>
              </a:ext>
            </a:extLst>
          </p:cNvPr>
          <p:cNvSpPr>
            <a:spLocks noGrp="1"/>
          </p:cNvSpPr>
          <p:nvPr>
            <p:ph idx="1"/>
          </p:nvPr>
        </p:nvSpPr>
        <p:spPr>
          <a:xfrm>
            <a:off x="6096000" y="1329743"/>
            <a:ext cx="3431177" cy="2108812"/>
          </a:xfrm>
        </p:spPr>
        <p:txBody>
          <a:bodyPr>
            <a:normAutofit/>
          </a:bodyPr>
          <a:lstStyle/>
          <a:p>
            <a:pPr marL="0" indent="0">
              <a:buNone/>
            </a:pPr>
            <a:r>
              <a:rPr lang="de-DE" b="1" dirty="0">
                <a:solidFill>
                  <a:schemeClr val="bg1"/>
                </a:solidFill>
              </a:rPr>
              <a:t>Bis zu 2.000 Bäume zur Herstellung eines  Schiffsrumpfes </a:t>
            </a:r>
            <a:br>
              <a:rPr lang="de-DE" b="1" dirty="0">
                <a:solidFill>
                  <a:schemeClr val="bg1"/>
                </a:solidFill>
              </a:rPr>
            </a:br>
            <a:r>
              <a:rPr lang="de-DE" dirty="0">
                <a:solidFill>
                  <a:schemeClr val="bg1"/>
                </a:solidFill>
              </a:rPr>
              <a:t>		</a:t>
            </a:r>
            <a:endParaRPr lang="de-AT" dirty="0">
              <a:solidFill>
                <a:schemeClr val="bg1"/>
              </a:solidFill>
            </a:endParaRPr>
          </a:p>
        </p:txBody>
      </p:sp>
      <p:sp>
        <p:nvSpPr>
          <p:cNvPr id="11" name="Textfeld 10">
            <a:extLst>
              <a:ext uri="{FF2B5EF4-FFF2-40B4-BE49-F238E27FC236}">
                <a16:creationId xmlns:a16="http://schemas.microsoft.com/office/drawing/2014/main" id="{84FACADA-5A4A-448C-8247-CE2CF59EFB28}"/>
              </a:ext>
            </a:extLst>
          </p:cNvPr>
          <p:cNvSpPr txBox="1"/>
          <p:nvPr/>
        </p:nvSpPr>
        <p:spPr>
          <a:xfrm>
            <a:off x="2130804" y="4549323"/>
            <a:ext cx="2759978" cy="461665"/>
          </a:xfrm>
          <a:prstGeom prst="rect">
            <a:avLst/>
          </a:prstGeom>
          <a:noFill/>
        </p:spPr>
        <p:txBody>
          <a:bodyPr wrap="square" rtlCol="0">
            <a:spAutoFit/>
          </a:bodyPr>
          <a:lstStyle/>
          <a:p>
            <a:r>
              <a:rPr lang="de-DE" sz="2400" b="1" dirty="0"/>
              <a:t>Kantabrien heute</a:t>
            </a:r>
            <a:endParaRPr lang="de-AT" sz="2400" b="1" dirty="0"/>
          </a:p>
        </p:txBody>
      </p:sp>
      <p:sp>
        <p:nvSpPr>
          <p:cNvPr id="3" name="Rechteck 2">
            <a:extLst>
              <a:ext uri="{FF2B5EF4-FFF2-40B4-BE49-F238E27FC236}">
                <a16:creationId xmlns:a16="http://schemas.microsoft.com/office/drawing/2014/main" id="{DF9A7D5B-4D4A-4EC7-BC1F-9DF88A604C40}"/>
              </a:ext>
            </a:extLst>
          </p:cNvPr>
          <p:cNvSpPr/>
          <p:nvPr/>
        </p:nvSpPr>
        <p:spPr>
          <a:xfrm>
            <a:off x="10104818" y="1264118"/>
            <a:ext cx="1779654" cy="369332"/>
          </a:xfrm>
          <a:prstGeom prst="rect">
            <a:avLst/>
          </a:prstGeom>
        </p:spPr>
        <p:txBody>
          <a:bodyPr wrap="none">
            <a:spAutoFit/>
          </a:bodyPr>
          <a:lstStyle/>
          <a:p>
            <a:r>
              <a:rPr lang="de-DE" dirty="0"/>
              <a:t>(Schneider 2022)</a:t>
            </a:r>
            <a:endParaRPr lang="de-AT" dirty="0"/>
          </a:p>
        </p:txBody>
      </p:sp>
    </p:spTree>
    <p:extLst>
      <p:ext uri="{BB962C8B-B14F-4D97-AF65-F5344CB8AC3E}">
        <p14:creationId xmlns:p14="http://schemas.microsoft.com/office/powerpoint/2010/main" val="1868134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EE612-0ADB-4D37-B40E-F21616AF877F}"/>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3626A6B4-BBD5-498C-8D6D-167A00BCFAAC}"/>
              </a:ext>
            </a:extLst>
          </p:cNvPr>
          <p:cNvSpPr>
            <a:spLocks noGrp="1"/>
          </p:cNvSpPr>
          <p:nvPr>
            <p:ph idx="1"/>
          </p:nvPr>
        </p:nvSpPr>
        <p:spPr/>
        <p:txBody>
          <a:bodyPr/>
          <a:lstStyle/>
          <a:p>
            <a:endParaRPr lang="de-AT"/>
          </a:p>
        </p:txBody>
      </p:sp>
      <p:pic>
        <p:nvPicPr>
          <p:cNvPr id="4" name="Grafik 3">
            <a:extLst>
              <a:ext uri="{FF2B5EF4-FFF2-40B4-BE49-F238E27FC236}">
                <a16:creationId xmlns:a16="http://schemas.microsoft.com/office/drawing/2014/main" id="{D81BB42E-E8F4-49F5-8509-5111FD2E0EFB}"/>
              </a:ext>
            </a:extLst>
          </p:cNvPr>
          <p:cNvPicPr>
            <a:picLocks noChangeAspect="1"/>
          </p:cNvPicPr>
          <p:nvPr/>
        </p:nvPicPr>
        <p:blipFill>
          <a:blip r:embed="rId2"/>
          <a:stretch>
            <a:fillRect/>
          </a:stretch>
        </p:blipFill>
        <p:spPr>
          <a:xfrm>
            <a:off x="3298392" y="231761"/>
            <a:ext cx="8893608" cy="6626239"/>
          </a:xfrm>
          <a:prstGeom prst="rect">
            <a:avLst/>
          </a:prstGeom>
        </p:spPr>
      </p:pic>
      <p:sp>
        <p:nvSpPr>
          <p:cNvPr id="5" name="Textfeld 4">
            <a:extLst>
              <a:ext uri="{FF2B5EF4-FFF2-40B4-BE49-F238E27FC236}">
                <a16:creationId xmlns:a16="http://schemas.microsoft.com/office/drawing/2014/main" id="{A883B9A4-ED87-4A32-B011-14C85D0B4181}"/>
              </a:ext>
            </a:extLst>
          </p:cNvPr>
          <p:cNvSpPr txBox="1"/>
          <p:nvPr/>
        </p:nvSpPr>
        <p:spPr>
          <a:xfrm>
            <a:off x="5108894" y="2768367"/>
            <a:ext cx="2768367" cy="584775"/>
          </a:xfrm>
          <a:prstGeom prst="rect">
            <a:avLst/>
          </a:prstGeom>
          <a:noFill/>
        </p:spPr>
        <p:txBody>
          <a:bodyPr wrap="square" rtlCol="0">
            <a:spAutoFit/>
          </a:bodyPr>
          <a:lstStyle/>
          <a:p>
            <a:r>
              <a:rPr lang="de-DE" sz="3200" b="1" dirty="0"/>
              <a:t>Milliarden US $</a:t>
            </a:r>
            <a:endParaRPr lang="de-AT" sz="3200" b="1" dirty="0"/>
          </a:p>
        </p:txBody>
      </p:sp>
      <p:cxnSp>
        <p:nvCxnSpPr>
          <p:cNvPr id="7" name="Gerader Verbinder 6">
            <a:extLst>
              <a:ext uri="{FF2B5EF4-FFF2-40B4-BE49-F238E27FC236}">
                <a16:creationId xmlns:a16="http://schemas.microsoft.com/office/drawing/2014/main" id="{60BE5CEF-223F-46E3-9A78-BC26C665F420}"/>
              </a:ext>
            </a:extLst>
          </p:cNvPr>
          <p:cNvCxnSpPr>
            <a:cxnSpLocks/>
          </p:cNvCxnSpPr>
          <p:nvPr/>
        </p:nvCxnSpPr>
        <p:spPr>
          <a:xfrm flipH="1" flipV="1">
            <a:off x="5167618" y="1939933"/>
            <a:ext cx="1" cy="4371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6B98F9E-74C1-4CC0-B045-0F8D61CCC7C3}"/>
              </a:ext>
            </a:extLst>
          </p:cNvPr>
          <p:cNvCxnSpPr>
            <a:cxnSpLocks/>
          </p:cNvCxnSpPr>
          <p:nvPr/>
        </p:nvCxnSpPr>
        <p:spPr>
          <a:xfrm flipH="1" flipV="1">
            <a:off x="5913600" y="1872464"/>
            <a:ext cx="2038" cy="4371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EB732990-9B81-4482-AE93-76849671760E}"/>
              </a:ext>
            </a:extLst>
          </p:cNvPr>
          <p:cNvCxnSpPr>
            <a:cxnSpLocks/>
          </p:cNvCxnSpPr>
          <p:nvPr/>
        </p:nvCxnSpPr>
        <p:spPr>
          <a:xfrm flipH="1" flipV="1">
            <a:off x="6718306" y="1939933"/>
            <a:ext cx="1" cy="43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542E5F8-2DEE-4773-931F-389353E2387D}"/>
              </a:ext>
            </a:extLst>
          </p:cNvPr>
          <p:cNvCxnSpPr>
            <a:cxnSpLocks/>
          </p:cNvCxnSpPr>
          <p:nvPr/>
        </p:nvCxnSpPr>
        <p:spPr>
          <a:xfrm flipV="1">
            <a:off x="7490323" y="1872464"/>
            <a:ext cx="30653" cy="440414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4D4E5625-D145-40B0-AB87-806EADA16602}"/>
              </a:ext>
            </a:extLst>
          </p:cNvPr>
          <p:cNvSpPr txBox="1"/>
          <p:nvPr/>
        </p:nvSpPr>
        <p:spPr>
          <a:xfrm>
            <a:off x="4965645" y="2272486"/>
            <a:ext cx="2911616" cy="369332"/>
          </a:xfrm>
          <a:prstGeom prst="rect">
            <a:avLst/>
          </a:prstGeom>
          <a:noFill/>
        </p:spPr>
        <p:txBody>
          <a:bodyPr wrap="square" rtlCol="0">
            <a:spAutoFit/>
          </a:bodyPr>
          <a:lstStyle/>
          <a:p>
            <a:r>
              <a:rPr lang="de-DE" dirty="0"/>
              <a:t>200       400         600         800</a:t>
            </a:r>
            <a:endParaRPr lang="de-AT" dirty="0"/>
          </a:p>
        </p:txBody>
      </p:sp>
      <p:sp>
        <p:nvSpPr>
          <p:cNvPr id="6" name="Textfeld 5">
            <a:extLst>
              <a:ext uri="{FF2B5EF4-FFF2-40B4-BE49-F238E27FC236}">
                <a16:creationId xmlns:a16="http://schemas.microsoft.com/office/drawing/2014/main" id="{B88A820E-73A1-4AD1-9F27-C8B7D7D2FB19}"/>
              </a:ext>
            </a:extLst>
          </p:cNvPr>
          <p:cNvSpPr txBox="1"/>
          <p:nvPr/>
        </p:nvSpPr>
        <p:spPr>
          <a:xfrm>
            <a:off x="9426050" y="6176963"/>
            <a:ext cx="2824674" cy="369332"/>
          </a:xfrm>
          <a:prstGeom prst="rect">
            <a:avLst/>
          </a:prstGeom>
          <a:noFill/>
        </p:spPr>
        <p:txBody>
          <a:bodyPr wrap="square" rtlCol="0">
            <a:spAutoFit/>
          </a:bodyPr>
          <a:lstStyle/>
          <a:p>
            <a:r>
              <a:rPr lang="de-DE" dirty="0">
                <a:solidFill>
                  <a:schemeClr val="bg1"/>
                </a:solidFill>
              </a:rPr>
              <a:t>Folie nach P. Weish 2023</a:t>
            </a:r>
            <a:endParaRPr lang="de-AT" dirty="0">
              <a:solidFill>
                <a:schemeClr val="bg1"/>
              </a:solidFill>
            </a:endParaRPr>
          </a:p>
        </p:txBody>
      </p:sp>
    </p:spTree>
    <p:extLst>
      <p:ext uri="{BB962C8B-B14F-4D97-AF65-F5344CB8AC3E}">
        <p14:creationId xmlns:p14="http://schemas.microsoft.com/office/powerpoint/2010/main" val="1179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49F1CF1-0372-4359-AEE5-C658BBAEC202}"/>
              </a:ext>
            </a:extLst>
          </p:cNvPr>
          <p:cNvSpPr>
            <a:spLocks noGrp="1"/>
          </p:cNvSpPr>
          <p:nvPr>
            <p:ph idx="1"/>
          </p:nvPr>
        </p:nvSpPr>
        <p:spPr/>
        <p:txBody>
          <a:bodyPr/>
          <a:lstStyle/>
          <a:p>
            <a:endParaRPr lang="de-AT"/>
          </a:p>
        </p:txBody>
      </p:sp>
      <p:pic>
        <p:nvPicPr>
          <p:cNvPr id="4" name="Grafik 3">
            <a:extLst>
              <a:ext uri="{FF2B5EF4-FFF2-40B4-BE49-F238E27FC236}">
                <a16:creationId xmlns:a16="http://schemas.microsoft.com/office/drawing/2014/main" id="{27C55569-DB7C-40FC-AEF9-2612622CABDF}"/>
              </a:ext>
            </a:extLst>
          </p:cNvPr>
          <p:cNvPicPr>
            <a:picLocks noChangeAspect="1"/>
          </p:cNvPicPr>
          <p:nvPr/>
        </p:nvPicPr>
        <p:blipFill>
          <a:blip r:embed="rId3"/>
          <a:stretch>
            <a:fillRect/>
          </a:stretch>
        </p:blipFill>
        <p:spPr>
          <a:xfrm>
            <a:off x="953287" y="865212"/>
            <a:ext cx="10515601" cy="5127576"/>
          </a:xfrm>
          <a:prstGeom prst="rect">
            <a:avLst/>
          </a:prstGeom>
        </p:spPr>
      </p:pic>
      <p:sp>
        <p:nvSpPr>
          <p:cNvPr id="2" name="Titel 1">
            <a:extLst>
              <a:ext uri="{FF2B5EF4-FFF2-40B4-BE49-F238E27FC236}">
                <a16:creationId xmlns:a16="http://schemas.microsoft.com/office/drawing/2014/main" id="{6CA473C8-0B63-4FB6-B666-B227365F2148}"/>
              </a:ext>
            </a:extLst>
          </p:cNvPr>
          <p:cNvSpPr>
            <a:spLocks noGrp="1"/>
          </p:cNvSpPr>
          <p:nvPr>
            <p:ph type="title"/>
          </p:nvPr>
        </p:nvSpPr>
        <p:spPr>
          <a:xfrm>
            <a:off x="502640" y="214124"/>
            <a:ext cx="8020575" cy="775778"/>
          </a:xfrm>
          <a:solidFill>
            <a:srgbClr val="F2F2F2"/>
          </a:solidFill>
        </p:spPr>
        <p:txBody>
          <a:bodyPr/>
          <a:lstStyle/>
          <a:p>
            <a:r>
              <a:rPr lang="de-AT" b="0" dirty="0">
                <a:solidFill>
                  <a:schemeClr val="tx1"/>
                </a:solidFill>
              </a:rPr>
              <a:t>Rüstungsaktien und ihre Renditen</a:t>
            </a:r>
            <a:endParaRPr lang="de-AT" dirty="0">
              <a:solidFill>
                <a:schemeClr val="tx1"/>
              </a:solidFill>
            </a:endParaRPr>
          </a:p>
        </p:txBody>
      </p:sp>
      <p:sp>
        <p:nvSpPr>
          <p:cNvPr id="5" name="Textfeld 4">
            <a:extLst>
              <a:ext uri="{FF2B5EF4-FFF2-40B4-BE49-F238E27FC236}">
                <a16:creationId xmlns:a16="http://schemas.microsoft.com/office/drawing/2014/main" id="{B2EB4280-4B70-49CE-BF64-32874F241441}"/>
              </a:ext>
            </a:extLst>
          </p:cNvPr>
          <p:cNvSpPr txBox="1"/>
          <p:nvPr/>
        </p:nvSpPr>
        <p:spPr>
          <a:xfrm>
            <a:off x="3197266" y="5135814"/>
            <a:ext cx="2824674" cy="369332"/>
          </a:xfrm>
          <a:prstGeom prst="rect">
            <a:avLst/>
          </a:prstGeom>
          <a:noFill/>
        </p:spPr>
        <p:txBody>
          <a:bodyPr wrap="square" rtlCol="0">
            <a:spAutoFit/>
          </a:bodyPr>
          <a:lstStyle/>
          <a:p>
            <a:r>
              <a:rPr lang="de-DE" dirty="0"/>
              <a:t>Folie nach P. Weish 2023</a:t>
            </a:r>
            <a:endParaRPr lang="de-AT" dirty="0"/>
          </a:p>
        </p:txBody>
      </p:sp>
    </p:spTree>
    <p:extLst>
      <p:ext uri="{BB962C8B-B14F-4D97-AF65-F5344CB8AC3E}">
        <p14:creationId xmlns:p14="http://schemas.microsoft.com/office/powerpoint/2010/main" val="70843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DD629-8860-4244-A502-938C2D4BE340}"/>
              </a:ext>
            </a:extLst>
          </p:cNvPr>
          <p:cNvSpPr>
            <a:spLocks noGrp="1"/>
          </p:cNvSpPr>
          <p:nvPr>
            <p:ph type="title"/>
          </p:nvPr>
        </p:nvSpPr>
        <p:spPr/>
        <p:txBody>
          <a:bodyPr/>
          <a:lstStyle/>
          <a:p>
            <a:r>
              <a:rPr lang="de-DE" dirty="0"/>
              <a:t>Ökologische Bilanz von Kriegen</a:t>
            </a:r>
            <a:endParaRPr lang="de-AT" dirty="0"/>
          </a:p>
        </p:txBody>
      </p:sp>
      <p:sp>
        <p:nvSpPr>
          <p:cNvPr id="3" name="Inhaltsplatzhalter 2">
            <a:extLst>
              <a:ext uri="{FF2B5EF4-FFF2-40B4-BE49-F238E27FC236}">
                <a16:creationId xmlns:a16="http://schemas.microsoft.com/office/drawing/2014/main" id="{93557F72-BEA7-4CE7-8E36-256E9A2ACAA8}"/>
              </a:ext>
            </a:extLst>
          </p:cNvPr>
          <p:cNvSpPr>
            <a:spLocks noGrp="1"/>
          </p:cNvSpPr>
          <p:nvPr>
            <p:ph idx="1"/>
          </p:nvPr>
        </p:nvSpPr>
        <p:spPr/>
        <p:txBody>
          <a:bodyPr/>
          <a:lstStyle/>
          <a:p>
            <a:endParaRPr lang="de-AT"/>
          </a:p>
        </p:txBody>
      </p:sp>
      <p:pic>
        <p:nvPicPr>
          <p:cNvPr id="5" name="Grafik 4">
            <a:extLst>
              <a:ext uri="{FF2B5EF4-FFF2-40B4-BE49-F238E27FC236}">
                <a16:creationId xmlns:a16="http://schemas.microsoft.com/office/drawing/2014/main" id="{985D6F26-10F6-4D66-8FC1-3F65AAE95EA2}"/>
              </a:ext>
            </a:extLst>
          </p:cNvPr>
          <p:cNvPicPr>
            <a:picLocks noChangeAspect="1"/>
          </p:cNvPicPr>
          <p:nvPr/>
        </p:nvPicPr>
        <p:blipFill>
          <a:blip r:embed="rId2"/>
          <a:stretch>
            <a:fillRect/>
          </a:stretch>
        </p:blipFill>
        <p:spPr>
          <a:xfrm>
            <a:off x="3585173" y="1617120"/>
            <a:ext cx="5948127" cy="4559843"/>
          </a:xfrm>
          <a:prstGeom prst="rect">
            <a:avLst/>
          </a:prstGeom>
        </p:spPr>
      </p:pic>
      <p:sp>
        <p:nvSpPr>
          <p:cNvPr id="6" name="Textfeld 5">
            <a:extLst>
              <a:ext uri="{FF2B5EF4-FFF2-40B4-BE49-F238E27FC236}">
                <a16:creationId xmlns:a16="http://schemas.microsoft.com/office/drawing/2014/main" id="{1BB6EEB6-D124-408E-BC1F-422D9A8D53D8}"/>
              </a:ext>
            </a:extLst>
          </p:cNvPr>
          <p:cNvSpPr txBox="1"/>
          <p:nvPr/>
        </p:nvSpPr>
        <p:spPr>
          <a:xfrm>
            <a:off x="92280" y="4881521"/>
            <a:ext cx="3929543" cy="646331"/>
          </a:xfrm>
          <a:prstGeom prst="rect">
            <a:avLst/>
          </a:prstGeom>
          <a:noFill/>
        </p:spPr>
        <p:txBody>
          <a:bodyPr wrap="square" rtlCol="0">
            <a:spAutoFit/>
          </a:bodyPr>
          <a:lstStyle/>
          <a:p>
            <a:r>
              <a:rPr lang="de-AT" b="1" dirty="0"/>
              <a:t>Wald bei Ypern (Hooge), Okt.1917</a:t>
            </a:r>
            <a:br>
              <a:rPr lang="de-AT" b="1" dirty="0"/>
            </a:br>
            <a:r>
              <a:rPr lang="de-AT" b="1" dirty="0"/>
              <a:t>Quelle: Schneider 2023</a:t>
            </a:r>
            <a:endParaRPr lang="de-AT" dirty="0"/>
          </a:p>
        </p:txBody>
      </p:sp>
    </p:spTree>
    <p:extLst>
      <p:ext uri="{BB962C8B-B14F-4D97-AF65-F5344CB8AC3E}">
        <p14:creationId xmlns:p14="http://schemas.microsoft.com/office/powerpoint/2010/main" val="103418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2DDBE154-96BE-4054-9ABC-EC7CF8999BEB}"/>
              </a:ext>
            </a:extLst>
          </p:cNvPr>
          <p:cNvPicPr>
            <a:picLocks noGrp="1" noChangeAspect="1"/>
          </p:cNvPicPr>
          <p:nvPr>
            <p:ph sz="half" idx="1"/>
          </p:nvPr>
        </p:nvPicPr>
        <p:blipFill>
          <a:blip r:embed="rId3"/>
          <a:stretch>
            <a:fillRect/>
          </a:stretch>
        </p:blipFill>
        <p:spPr>
          <a:xfrm>
            <a:off x="9160477" y="0"/>
            <a:ext cx="3031524" cy="5963802"/>
          </a:xfrm>
          <a:prstGeom prst="rect">
            <a:avLst/>
          </a:prstGeom>
        </p:spPr>
      </p:pic>
      <p:sp>
        <p:nvSpPr>
          <p:cNvPr id="5" name="Inhaltsplatzhalter 4">
            <a:extLst>
              <a:ext uri="{FF2B5EF4-FFF2-40B4-BE49-F238E27FC236}">
                <a16:creationId xmlns:a16="http://schemas.microsoft.com/office/drawing/2014/main" id="{FEB7320F-DD94-4FB4-B3E9-0926D139A477}"/>
              </a:ext>
            </a:extLst>
          </p:cNvPr>
          <p:cNvSpPr>
            <a:spLocks noGrp="1"/>
          </p:cNvSpPr>
          <p:nvPr>
            <p:ph sz="half" idx="2"/>
          </p:nvPr>
        </p:nvSpPr>
        <p:spPr>
          <a:xfrm>
            <a:off x="838200" y="1351005"/>
            <a:ext cx="8206946" cy="4942703"/>
          </a:xfrm>
        </p:spPr>
        <p:txBody>
          <a:bodyPr>
            <a:normAutofit fontScale="92500" lnSpcReduction="10000"/>
          </a:bodyPr>
          <a:lstStyle/>
          <a:p>
            <a:r>
              <a:rPr lang="de-DE" dirty="0"/>
              <a:t>Wir leben in einer Zeit nie dagewesener Gefahren, und die Weltuntergangsuhr spiegelt diese Realität wieder</a:t>
            </a:r>
          </a:p>
          <a:p>
            <a:pPr marL="914400" lvl="1" indent="-457200">
              <a:buFont typeface="+mj-lt"/>
              <a:buAutoNum type="arabicPeriod"/>
            </a:pPr>
            <a:r>
              <a:rPr lang="de-DE" b="1" dirty="0"/>
              <a:t>Nukleares Risiko </a:t>
            </a:r>
            <a:r>
              <a:rPr lang="de-DE" dirty="0"/>
              <a:t>- erhöht durch den Krieg in der Ukraine</a:t>
            </a:r>
          </a:p>
          <a:p>
            <a:pPr marL="914400" lvl="1" indent="-457200">
              <a:buFont typeface="+mj-lt"/>
              <a:buAutoNum type="arabicPeriod"/>
            </a:pPr>
            <a:r>
              <a:rPr lang="de-DE" dirty="0"/>
              <a:t>Unverminderte </a:t>
            </a:r>
            <a:r>
              <a:rPr lang="de-DE" b="1" dirty="0"/>
              <a:t>Klimakrise</a:t>
            </a:r>
            <a:r>
              <a:rPr lang="de-DE" dirty="0"/>
              <a:t> </a:t>
            </a:r>
          </a:p>
          <a:p>
            <a:pPr marL="914400" lvl="1" indent="-457200">
              <a:buFont typeface="+mj-lt"/>
              <a:buAutoNum type="arabicPeriod"/>
            </a:pPr>
            <a:r>
              <a:rPr lang="de-DE" b="1" dirty="0"/>
              <a:t>Zusammenbruch globaler Normen und Institutionen</a:t>
            </a:r>
            <a:r>
              <a:rPr lang="de-DE" dirty="0"/>
              <a:t>, die zur Minderung von Risiken im Zusammenhang mit </a:t>
            </a:r>
            <a:r>
              <a:rPr lang="de-DE" b="1" dirty="0"/>
              <a:t>disruptiven Technologien</a:t>
            </a:r>
            <a:r>
              <a:rPr lang="de-DE" dirty="0"/>
              <a:t> und </a:t>
            </a:r>
            <a:r>
              <a:rPr lang="de-DE" b="1" dirty="0"/>
              <a:t>biologischen Bedrohungen </a:t>
            </a:r>
            <a:r>
              <a:rPr lang="de-DE" dirty="0"/>
              <a:t>erforderlich sind</a:t>
            </a:r>
          </a:p>
          <a:p>
            <a:r>
              <a:rPr lang="de-DE" dirty="0"/>
              <a:t>Politiker handeln nicht schnell genug und nicht in ausreichendem Umfang, um einen friedlichen und lebenswerten Planeten zu sichern. Wir wissen, was zu tun ist, die wissenschaftlichen Erkenntnisse sind eindeutig, aber es fehlt der politische Wille. </a:t>
            </a:r>
          </a:p>
          <a:p>
            <a:r>
              <a:rPr lang="de-DE" dirty="0"/>
              <a:t>Wir stehen vor multiplen, existenziellen Krisen. Führungskräfte brauchen eine Krisenmentalität.</a:t>
            </a:r>
          </a:p>
        </p:txBody>
      </p:sp>
      <p:sp>
        <p:nvSpPr>
          <p:cNvPr id="2" name="Titel 1">
            <a:extLst>
              <a:ext uri="{FF2B5EF4-FFF2-40B4-BE49-F238E27FC236}">
                <a16:creationId xmlns:a16="http://schemas.microsoft.com/office/drawing/2014/main" id="{5089844C-7E2D-4D58-8B03-55726D5870FF}"/>
              </a:ext>
            </a:extLst>
          </p:cNvPr>
          <p:cNvSpPr>
            <a:spLocks noGrp="1"/>
          </p:cNvSpPr>
          <p:nvPr>
            <p:ph type="title"/>
          </p:nvPr>
        </p:nvSpPr>
        <p:spPr>
          <a:xfrm>
            <a:off x="747584" y="231416"/>
            <a:ext cx="9343184" cy="1325563"/>
          </a:xfrm>
        </p:spPr>
        <p:txBody>
          <a:bodyPr/>
          <a:lstStyle/>
          <a:p>
            <a:r>
              <a:rPr lang="de-DE" dirty="0"/>
              <a:t>Doomsday Clock   24.1.2023 /23.1.2024</a:t>
            </a:r>
            <a:endParaRPr lang="de-AT" dirty="0"/>
          </a:p>
        </p:txBody>
      </p:sp>
      <p:sp>
        <p:nvSpPr>
          <p:cNvPr id="3" name="Textfeld 2">
            <a:extLst>
              <a:ext uri="{FF2B5EF4-FFF2-40B4-BE49-F238E27FC236}">
                <a16:creationId xmlns:a16="http://schemas.microsoft.com/office/drawing/2014/main" id="{A88D8C30-EDF8-4B45-BD0A-11E6982974EB}"/>
              </a:ext>
            </a:extLst>
          </p:cNvPr>
          <p:cNvSpPr txBox="1"/>
          <p:nvPr/>
        </p:nvSpPr>
        <p:spPr>
          <a:xfrm>
            <a:off x="9866234" y="1877352"/>
            <a:ext cx="1966364" cy="861774"/>
          </a:xfrm>
          <a:prstGeom prst="rect">
            <a:avLst/>
          </a:prstGeom>
          <a:solidFill>
            <a:schemeClr val="bg1"/>
          </a:solidFill>
        </p:spPr>
        <p:txBody>
          <a:bodyPr wrap="square" rtlCol="0">
            <a:spAutoFit/>
          </a:bodyPr>
          <a:lstStyle/>
          <a:p>
            <a:r>
              <a:rPr lang="de-DE" sz="5000" b="1" dirty="0">
                <a:latin typeface="Arial" panose="020B0604020202020204" pitchFamily="34" charset="0"/>
                <a:cs typeface="Arial" panose="020B0604020202020204" pitchFamily="34" charset="0"/>
              </a:rPr>
              <a:t>2024</a:t>
            </a:r>
            <a:endParaRPr lang="de-AT"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4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03220-DDA0-4B2B-9430-D20A89537602}"/>
              </a:ext>
            </a:extLst>
          </p:cNvPr>
          <p:cNvSpPr>
            <a:spLocks noGrp="1"/>
          </p:cNvSpPr>
          <p:nvPr>
            <p:ph type="title"/>
          </p:nvPr>
        </p:nvSpPr>
        <p:spPr>
          <a:xfrm>
            <a:off x="268448" y="247231"/>
            <a:ext cx="7172586" cy="1325563"/>
          </a:xfrm>
        </p:spPr>
        <p:txBody>
          <a:bodyPr/>
          <a:lstStyle/>
          <a:p>
            <a:r>
              <a:rPr lang="de-DE" dirty="0"/>
              <a:t>Ökologische Bilanz von Kriegen: Vietnam</a:t>
            </a:r>
            <a:endParaRPr lang="de-AT" dirty="0"/>
          </a:p>
        </p:txBody>
      </p:sp>
      <p:pic>
        <p:nvPicPr>
          <p:cNvPr id="8" name="Inhaltsplatzhalter 7">
            <a:extLst>
              <a:ext uri="{FF2B5EF4-FFF2-40B4-BE49-F238E27FC236}">
                <a16:creationId xmlns:a16="http://schemas.microsoft.com/office/drawing/2014/main" id="{30CA1097-82CC-4ED2-AF24-20A3DC100FE6}"/>
              </a:ext>
            </a:extLst>
          </p:cNvPr>
          <p:cNvPicPr>
            <a:picLocks noGrp="1" noChangeAspect="1"/>
          </p:cNvPicPr>
          <p:nvPr>
            <p:ph idx="1"/>
          </p:nvPr>
        </p:nvPicPr>
        <p:blipFill rotWithShape="1">
          <a:blip r:embed="rId3"/>
          <a:srcRect l="58740" t="23401" r="12787"/>
          <a:stretch/>
        </p:blipFill>
        <p:spPr>
          <a:xfrm>
            <a:off x="8640662" y="1944483"/>
            <a:ext cx="3551338" cy="5075577"/>
          </a:xfrm>
          <a:prstGeom prst="rect">
            <a:avLst/>
          </a:prstGeom>
        </p:spPr>
      </p:pic>
      <p:pic>
        <p:nvPicPr>
          <p:cNvPr id="6" name="Grafik 5">
            <a:extLst>
              <a:ext uri="{FF2B5EF4-FFF2-40B4-BE49-F238E27FC236}">
                <a16:creationId xmlns:a16="http://schemas.microsoft.com/office/drawing/2014/main" id="{A97145ED-49D2-46CD-989F-48D5D838457B}"/>
              </a:ext>
            </a:extLst>
          </p:cNvPr>
          <p:cNvPicPr>
            <a:picLocks noChangeAspect="1"/>
          </p:cNvPicPr>
          <p:nvPr/>
        </p:nvPicPr>
        <p:blipFill>
          <a:blip r:embed="rId4"/>
          <a:stretch>
            <a:fillRect/>
          </a:stretch>
        </p:blipFill>
        <p:spPr>
          <a:xfrm>
            <a:off x="6920038" y="111329"/>
            <a:ext cx="5381897" cy="1833154"/>
          </a:xfrm>
          <a:prstGeom prst="rect">
            <a:avLst/>
          </a:prstGeom>
        </p:spPr>
      </p:pic>
      <p:sp>
        <p:nvSpPr>
          <p:cNvPr id="7" name="Rechteck 6">
            <a:extLst>
              <a:ext uri="{FF2B5EF4-FFF2-40B4-BE49-F238E27FC236}">
                <a16:creationId xmlns:a16="http://schemas.microsoft.com/office/drawing/2014/main" id="{A88F71E0-AFAA-4AA6-BBD7-B7962B1547E5}"/>
              </a:ext>
            </a:extLst>
          </p:cNvPr>
          <p:cNvSpPr/>
          <p:nvPr/>
        </p:nvSpPr>
        <p:spPr>
          <a:xfrm>
            <a:off x="3048000" y="3105835"/>
            <a:ext cx="6096000" cy="646331"/>
          </a:xfrm>
          <a:prstGeom prst="rect">
            <a:avLst/>
          </a:prstGeom>
        </p:spPr>
        <p:txBody>
          <a:bodyPr>
            <a:spAutoFit/>
          </a:bodyPr>
          <a:lstStyle/>
          <a:p>
            <a:endParaRPr lang="de-AT" dirty="0">
              <a:latin typeface="Times New Roman" panose="02020603050405020304" pitchFamily="18" charset="0"/>
            </a:endParaRPr>
          </a:p>
          <a:p>
            <a:endParaRPr lang="de-AT" dirty="0">
              <a:latin typeface="Times New Roman" panose="02020603050405020304" pitchFamily="18" charset="0"/>
            </a:endParaRPr>
          </a:p>
        </p:txBody>
      </p:sp>
      <p:sp>
        <p:nvSpPr>
          <p:cNvPr id="9" name="Textfeld 8">
            <a:extLst>
              <a:ext uri="{FF2B5EF4-FFF2-40B4-BE49-F238E27FC236}">
                <a16:creationId xmlns:a16="http://schemas.microsoft.com/office/drawing/2014/main" id="{D1A56783-2269-48AA-B9DB-528576885DC3}"/>
              </a:ext>
            </a:extLst>
          </p:cNvPr>
          <p:cNvSpPr txBox="1"/>
          <p:nvPr/>
        </p:nvSpPr>
        <p:spPr>
          <a:xfrm>
            <a:off x="4454634" y="1644750"/>
            <a:ext cx="4458788" cy="3908762"/>
          </a:xfrm>
          <a:prstGeom prst="rect">
            <a:avLst/>
          </a:prstGeom>
          <a:noFill/>
        </p:spPr>
        <p:txBody>
          <a:bodyPr wrap="square" rtlCol="0">
            <a:spAutoFit/>
          </a:bodyPr>
          <a:lstStyle/>
          <a:p>
            <a:r>
              <a:rPr lang="de-AT" sz="3200" b="1" dirty="0"/>
              <a:t>Entlaubung der Wälder </a:t>
            </a:r>
            <a:r>
              <a:rPr lang="de-AT" sz="3200" dirty="0"/>
              <a:t>-Truppeneinsparung </a:t>
            </a:r>
            <a:r>
              <a:rPr lang="de-AT" sz="2400" dirty="0"/>
              <a:t>(alternative: Baggern, Walzen)</a:t>
            </a:r>
          </a:p>
          <a:p>
            <a:r>
              <a:rPr lang="de-AT" sz="3200" dirty="0"/>
              <a:t>-Erstellung von Karten</a:t>
            </a:r>
          </a:p>
          <a:p>
            <a:r>
              <a:rPr lang="de-AT" sz="3200" dirty="0"/>
              <a:t>-Feindliche Deckung</a:t>
            </a:r>
            <a:br>
              <a:rPr lang="de-AT" sz="3200" dirty="0"/>
            </a:br>
            <a:r>
              <a:rPr lang="de-AT" sz="3200" dirty="0"/>
              <a:t>  zerstören</a:t>
            </a:r>
          </a:p>
          <a:p>
            <a:r>
              <a:rPr lang="de-DE" sz="3200" dirty="0"/>
              <a:t>-Erleichterung der</a:t>
            </a:r>
            <a:br>
              <a:rPr lang="de-DE" sz="3200" dirty="0"/>
            </a:br>
            <a:r>
              <a:rPr lang="de-DE" sz="3200" dirty="0"/>
              <a:t>  Logistik ohne Vegetation</a:t>
            </a:r>
          </a:p>
        </p:txBody>
      </p:sp>
      <p:pic>
        <p:nvPicPr>
          <p:cNvPr id="11" name="Grafik 10">
            <a:extLst>
              <a:ext uri="{FF2B5EF4-FFF2-40B4-BE49-F238E27FC236}">
                <a16:creationId xmlns:a16="http://schemas.microsoft.com/office/drawing/2014/main" id="{7CCD4441-BF48-4AB2-BB00-9F21D9CA38AA}"/>
              </a:ext>
            </a:extLst>
          </p:cNvPr>
          <p:cNvPicPr>
            <a:picLocks noChangeAspect="1"/>
          </p:cNvPicPr>
          <p:nvPr/>
        </p:nvPicPr>
        <p:blipFill>
          <a:blip r:embed="rId5"/>
          <a:stretch>
            <a:fillRect/>
          </a:stretch>
        </p:blipFill>
        <p:spPr>
          <a:xfrm>
            <a:off x="66738" y="1572794"/>
            <a:ext cx="4320607" cy="2650679"/>
          </a:xfrm>
          <a:prstGeom prst="rect">
            <a:avLst/>
          </a:prstGeom>
        </p:spPr>
      </p:pic>
      <p:pic>
        <p:nvPicPr>
          <p:cNvPr id="13" name="Grafik 12">
            <a:extLst>
              <a:ext uri="{FF2B5EF4-FFF2-40B4-BE49-F238E27FC236}">
                <a16:creationId xmlns:a16="http://schemas.microsoft.com/office/drawing/2014/main" id="{7EE97F38-2932-4067-9F3E-7672D6BCE676}"/>
              </a:ext>
            </a:extLst>
          </p:cNvPr>
          <p:cNvPicPr>
            <a:picLocks noChangeAspect="1"/>
          </p:cNvPicPr>
          <p:nvPr/>
        </p:nvPicPr>
        <p:blipFill>
          <a:blip r:embed="rId6"/>
          <a:stretch>
            <a:fillRect/>
          </a:stretch>
        </p:blipFill>
        <p:spPr>
          <a:xfrm>
            <a:off x="66738" y="3960126"/>
            <a:ext cx="4277961" cy="2851974"/>
          </a:xfrm>
          <a:prstGeom prst="rect">
            <a:avLst/>
          </a:prstGeom>
        </p:spPr>
      </p:pic>
      <p:sp>
        <p:nvSpPr>
          <p:cNvPr id="10" name="Textfeld 9">
            <a:extLst>
              <a:ext uri="{FF2B5EF4-FFF2-40B4-BE49-F238E27FC236}">
                <a16:creationId xmlns:a16="http://schemas.microsoft.com/office/drawing/2014/main" id="{8924A6D8-406D-4B76-95FA-4368F180323E}"/>
              </a:ext>
            </a:extLst>
          </p:cNvPr>
          <p:cNvSpPr txBox="1"/>
          <p:nvPr/>
        </p:nvSpPr>
        <p:spPr>
          <a:xfrm>
            <a:off x="1786855" y="5445524"/>
            <a:ext cx="6853807" cy="1354217"/>
          </a:xfrm>
          <a:prstGeom prst="rect">
            <a:avLst/>
          </a:prstGeom>
          <a:noFill/>
        </p:spPr>
        <p:txBody>
          <a:bodyPr wrap="square" rtlCol="0">
            <a:spAutoFit/>
          </a:bodyPr>
          <a:lstStyle/>
          <a:p>
            <a:r>
              <a:rPr lang="de-AT" sz="3200" b="1" dirty="0"/>
              <a:t>Zerstörung der Agrarflächen</a:t>
            </a:r>
            <a:r>
              <a:rPr lang="de-AT" sz="3200" dirty="0"/>
              <a:t>: </a:t>
            </a:r>
            <a:r>
              <a:rPr lang="de-DE" sz="3200" dirty="0"/>
              <a:t>Dem Feind die Nahrungsgrundlage entziehen</a:t>
            </a:r>
            <a:endParaRPr lang="de-AT" sz="3200" dirty="0"/>
          </a:p>
          <a:p>
            <a:endParaRPr lang="de-AT" dirty="0"/>
          </a:p>
        </p:txBody>
      </p:sp>
    </p:spTree>
    <p:extLst>
      <p:ext uri="{BB962C8B-B14F-4D97-AF65-F5344CB8AC3E}">
        <p14:creationId xmlns:p14="http://schemas.microsoft.com/office/powerpoint/2010/main" val="573215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180B0-09D5-489B-902C-2A482BADF391}"/>
              </a:ext>
            </a:extLst>
          </p:cNvPr>
          <p:cNvSpPr>
            <a:spLocks noGrp="1"/>
          </p:cNvSpPr>
          <p:nvPr>
            <p:ph type="title"/>
          </p:nvPr>
        </p:nvSpPr>
        <p:spPr/>
        <p:txBody>
          <a:bodyPr/>
          <a:lstStyle/>
          <a:p>
            <a:r>
              <a:rPr lang="de-DE" dirty="0"/>
              <a:t>7 Monate Ukraine Krieg: ca. 97.000 t CO</a:t>
            </a:r>
            <a:r>
              <a:rPr lang="de-DE" sz="2600" dirty="0"/>
              <a:t>2eq</a:t>
            </a:r>
            <a:endParaRPr lang="de-AT" sz="2600" dirty="0"/>
          </a:p>
        </p:txBody>
      </p:sp>
      <p:sp>
        <p:nvSpPr>
          <p:cNvPr id="3" name="Inhaltsplatzhalter 2">
            <a:extLst>
              <a:ext uri="{FF2B5EF4-FFF2-40B4-BE49-F238E27FC236}">
                <a16:creationId xmlns:a16="http://schemas.microsoft.com/office/drawing/2014/main" id="{A624791D-77D2-49DD-9729-0E1ECAA041F0}"/>
              </a:ext>
            </a:extLst>
          </p:cNvPr>
          <p:cNvSpPr>
            <a:spLocks noGrp="1"/>
          </p:cNvSpPr>
          <p:nvPr>
            <p:ph idx="1"/>
          </p:nvPr>
        </p:nvSpPr>
        <p:spPr/>
        <p:txBody>
          <a:bodyPr/>
          <a:lstStyle/>
          <a:p>
            <a:endParaRPr lang="de-AT" dirty="0"/>
          </a:p>
        </p:txBody>
      </p:sp>
      <p:pic>
        <p:nvPicPr>
          <p:cNvPr id="4" name="Grafik 3">
            <a:extLst>
              <a:ext uri="{FF2B5EF4-FFF2-40B4-BE49-F238E27FC236}">
                <a16:creationId xmlns:a16="http://schemas.microsoft.com/office/drawing/2014/main" id="{0597207C-36BD-449A-AB02-C9663A279B4C}"/>
              </a:ext>
            </a:extLst>
          </p:cNvPr>
          <p:cNvPicPr>
            <a:picLocks noChangeAspect="1"/>
          </p:cNvPicPr>
          <p:nvPr/>
        </p:nvPicPr>
        <p:blipFill rotWithShape="1">
          <a:blip r:embed="rId3"/>
          <a:srcRect l="22087" t="37082" r="16193" b="2695"/>
          <a:stretch/>
        </p:blipFill>
        <p:spPr>
          <a:xfrm>
            <a:off x="4420998" y="1921079"/>
            <a:ext cx="7524925" cy="3900677"/>
          </a:xfrm>
          <a:prstGeom prst="rect">
            <a:avLst/>
          </a:prstGeom>
        </p:spPr>
      </p:pic>
    </p:spTree>
    <p:extLst>
      <p:ext uri="{BB962C8B-B14F-4D97-AF65-F5344CB8AC3E}">
        <p14:creationId xmlns:p14="http://schemas.microsoft.com/office/powerpoint/2010/main" val="743665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C291A-1271-416C-A07F-AD4294ADFC31}"/>
              </a:ext>
            </a:extLst>
          </p:cNvPr>
          <p:cNvSpPr>
            <a:spLocks noGrp="1"/>
          </p:cNvSpPr>
          <p:nvPr>
            <p:ph type="title"/>
          </p:nvPr>
        </p:nvSpPr>
        <p:spPr>
          <a:xfrm>
            <a:off x="838200" y="365125"/>
            <a:ext cx="3299234" cy="1325563"/>
          </a:xfrm>
        </p:spPr>
        <p:txBody>
          <a:bodyPr/>
          <a:lstStyle/>
          <a:p>
            <a:r>
              <a:rPr lang="de-DE" dirty="0"/>
              <a:t>Krieg in Gaza</a:t>
            </a:r>
            <a:endParaRPr lang="de-AT" dirty="0"/>
          </a:p>
        </p:txBody>
      </p:sp>
      <p:sp>
        <p:nvSpPr>
          <p:cNvPr id="3" name="Inhaltsplatzhalter 2">
            <a:extLst>
              <a:ext uri="{FF2B5EF4-FFF2-40B4-BE49-F238E27FC236}">
                <a16:creationId xmlns:a16="http://schemas.microsoft.com/office/drawing/2014/main" id="{40AEE583-1547-47A3-B4BE-BA645AF0F598}"/>
              </a:ext>
            </a:extLst>
          </p:cNvPr>
          <p:cNvSpPr>
            <a:spLocks noGrp="1"/>
          </p:cNvSpPr>
          <p:nvPr>
            <p:ph idx="1"/>
          </p:nvPr>
        </p:nvSpPr>
        <p:spPr/>
        <p:txBody>
          <a:bodyPr/>
          <a:lstStyle/>
          <a:p>
            <a:r>
              <a:rPr lang="de-DE" dirty="0"/>
              <a:t>2 Monate:</a:t>
            </a:r>
            <a:br>
              <a:rPr lang="de-DE" dirty="0"/>
            </a:br>
            <a:r>
              <a:rPr lang="de-DE" dirty="0"/>
              <a:t>281.000 t Co2</a:t>
            </a:r>
          </a:p>
          <a:p>
            <a:r>
              <a:rPr lang="de-DE" dirty="0"/>
              <a:t>(ca. das 10-fache </a:t>
            </a:r>
            <a:br>
              <a:rPr lang="de-DE" dirty="0"/>
            </a:br>
            <a:r>
              <a:rPr lang="de-DE" dirty="0"/>
              <a:t>der Ukraine)</a:t>
            </a:r>
            <a:endParaRPr lang="de-AT" dirty="0"/>
          </a:p>
        </p:txBody>
      </p:sp>
      <p:pic>
        <p:nvPicPr>
          <p:cNvPr id="4" name="Grafik 3">
            <a:extLst>
              <a:ext uri="{FF2B5EF4-FFF2-40B4-BE49-F238E27FC236}">
                <a16:creationId xmlns:a16="http://schemas.microsoft.com/office/drawing/2014/main" id="{F7891AEC-39DD-4282-951D-42C2B97C8198}"/>
              </a:ext>
            </a:extLst>
          </p:cNvPr>
          <p:cNvPicPr>
            <a:picLocks noChangeAspect="1"/>
          </p:cNvPicPr>
          <p:nvPr/>
        </p:nvPicPr>
        <p:blipFill rotWithShape="1">
          <a:blip r:embed="rId3"/>
          <a:srcRect l="13750" t="20502" r="30023" b="3988"/>
          <a:stretch/>
        </p:blipFill>
        <p:spPr>
          <a:xfrm>
            <a:off x="4149293" y="365125"/>
            <a:ext cx="7810550" cy="5572366"/>
          </a:xfrm>
          <a:prstGeom prst="rect">
            <a:avLst/>
          </a:prstGeom>
        </p:spPr>
      </p:pic>
      <p:sp>
        <p:nvSpPr>
          <p:cNvPr id="6" name="Textfeld 5">
            <a:extLst>
              <a:ext uri="{FF2B5EF4-FFF2-40B4-BE49-F238E27FC236}">
                <a16:creationId xmlns:a16="http://schemas.microsoft.com/office/drawing/2014/main" id="{A8727257-C76E-430A-B31F-76C62CEA9098}"/>
              </a:ext>
            </a:extLst>
          </p:cNvPr>
          <p:cNvSpPr txBox="1"/>
          <p:nvPr/>
        </p:nvSpPr>
        <p:spPr>
          <a:xfrm>
            <a:off x="461727" y="4572000"/>
            <a:ext cx="3675707" cy="1200329"/>
          </a:xfrm>
          <a:prstGeom prst="rect">
            <a:avLst/>
          </a:prstGeom>
          <a:noFill/>
        </p:spPr>
        <p:txBody>
          <a:bodyPr wrap="square" rtlCol="0">
            <a:spAutoFit/>
          </a:bodyPr>
          <a:lstStyle/>
          <a:p>
            <a:r>
              <a:rPr lang="de-AT" dirty="0"/>
              <a:t>https://www.theguardian.com/world/2024/jan/09/emissions-gaza-israel-hamas-war-climate-change</a:t>
            </a:r>
          </a:p>
          <a:p>
            <a:endParaRPr lang="de-AT" dirty="0"/>
          </a:p>
        </p:txBody>
      </p:sp>
    </p:spTree>
    <p:extLst>
      <p:ext uri="{BB962C8B-B14F-4D97-AF65-F5344CB8AC3E}">
        <p14:creationId xmlns:p14="http://schemas.microsoft.com/office/powerpoint/2010/main" val="3119184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733F8-FE77-4F94-98A8-C74C81500523}"/>
              </a:ext>
            </a:extLst>
          </p:cNvPr>
          <p:cNvSpPr>
            <a:spLocks noGrp="1"/>
          </p:cNvSpPr>
          <p:nvPr>
            <p:ph type="title"/>
          </p:nvPr>
        </p:nvSpPr>
        <p:spPr/>
        <p:txBody>
          <a:bodyPr/>
          <a:lstStyle/>
          <a:p>
            <a:endParaRPr lang="de-AT" dirty="0"/>
          </a:p>
        </p:txBody>
      </p:sp>
      <p:sp>
        <p:nvSpPr>
          <p:cNvPr id="3" name="Inhaltsplatzhalter 2">
            <a:extLst>
              <a:ext uri="{FF2B5EF4-FFF2-40B4-BE49-F238E27FC236}">
                <a16:creationId xmlns:a16="http://schemas.microsoft.com/office/drawing/2014/main" id="{34D4E646-24EA-4310-805E-F7DD6DDC8A25}"/>
              </a:ext>
            </a:extLst>
          </p:cNvPr>
          <p:cNvSpPr>
            <a:spLocks noGrp="1"/>
          </p:cNvSpPr>
          <p:nvPr>
            <p:ph idx="1"/>
          </p:nvPr>
        </p:nvSpPr>
        <p:spPr>
          <a:xfrm>
            <a:off x="430794" y="1843732"/>
            <a:ext cx="4195527" cy="4351338"/>
          </a:xfrm>
        </p:spPr>
        <p:txBody>
          <a:bodyPr>
            <a:normAutofit/>
          </a:bodyPr>
          <a:lstStyle/>
          <a:p>
            <a:r>
              <a:rPr lang="en-US" u="sng" dirty="0">
                <a:hlinkClick r:id="rId2"/>
              </a:rPr>
              <a:t>36% bis 45% der </a:t>
            </a:r>
            <a:r>
              <a:rPr lang="en-US" u="sng" dirty="0" err="1">
                <a:hlinkClick r:id="rId2"/>
              </a:rPr>
              <a:t>Gebäude</a:t>
            </a:r>
            <a:r>
              <a:rPr lang="en-US" u="sng" dirty="0">
                <a:hlinkClick r:id="rId2"/>
              </a:rPr>
              <a:t> in Gaza</a:t>
            </a:r>
            <a:r>
              <a:rPr lang="en-US" u="sng" dirty="0"/>
              <a:t> </a:t>
            </a:r>
            <a:r>
              <a:rPr lang="en-US" u="sng" dirty="0" err="1"/>
              <a:t>zerstört</a:t>
            </a:r>
            <a:r>
              <a:rPr lang="en-US" u="sng" dirty="0"/>
              <a:t>.</a:t>
            </a:r>
          </a:p>
          <a:p>
            <a:r>
              <a:rPr lang="en-US" dirty="0"/>
              <a:t>100.000 </a:t>
            </a:r>
            <a:r>
              <a:rPr lang="en-US" dirty="0" err="1"/>
              <a:t>zerstörte</a:t>
            </a:r>
            <a:r>
              <a:rPr lang="en-US" dirty="0"/>
              <a:t> </a:t>
            </a:r>
            <a:r>
              <a:rPr lang="en-US" dirty="0" err="1"/>
              <a:t>Gebäude</a:t>
            </a:r>
            <a:r>
              <a:rPr lang="en-US" dirty="0"/>
              <a:t> </a:t>
            </a:r>
            <a:r>
              <a:rPr lang="en-US" dirty="0">
                <a:sym typeface="Wingdings" panose="05000000000000000000" pitchFamily="2" charset="2"/>
              </a:rPr>
              <a:t> </a:t>
            </a:r>
            <a:r>
              <a:rPr lang="en-US" dirty="0"/>
              <a:t>30.000.000 t THG; </a:t>
            </a:r>
            <a:r>
              <a:rPr lang="en-US" dirty="0" err="1"/>
              <a:t>entspricht</a:t>
            </a:r>
            <a:r>
              <a:rPr lang="en-US" dirty="0"/>
              <a:t> </a:t>
            </a:r>
            <a:r>
              <a:rPr lang="en-US" dirty="0" err="1"/>
              <a:t>etwa</a:t>
            </a:r>
            <a:r>
              <a:rPr lang="en-US" dirty="0"/>
              <a:t> </a:t>
            </a:r>
            <a:r>
              <a:rPr lang="en-US" dirty="0" err="1"/>
              <a:t>Jahresemissionen</a:t>
            </a:r>
            <a:r>
              <a:rPr lang="en-US" dirty="0"/>
              <a:t> von Neu Zealand </a:t>
            </a:r>
            <a:r>
              <a:rPr lang="en-US" dirty="0" err="1"/>
              <a:t>ud</a:t>
            </a:r>
            <a:r>
              <a:rPr lang="en-US" dirty="0"/>
              <a:t> </a:t>
            </a:r>
            <a:r>
              <a:rPr lang="en-US" dirty="0" err="1"/>
              <a:t>mehr</a:t>
            </a:r>
            <a:r>
              <a:rPr lang="en-US" dirty="0"/>
              <a:t> </a:t>
            </a:r>
            <a:r>
              <a:rPr lang="en-US" dirty="0" err="1"/>
              <a:t>als</a:t>
            </a:r>
            <a:r>
              <a:rPr lang="en-US" dirty="0"/>
              <a:t> 135 </a:t>
            </a:r>
            <a:r>
              <a:rPr lang="en-US" dirty="0" err="1"/>
              <a:t>andere</a:t>
            </a:r>
            <a:r>
              <a:rPr lang="en-US" dirty="0"/>
              <a:t> </a:t>
            </a:r>
            <a:r>
              <a:rPr lang="en-US" dirty="0" err="1"/>
              <a:t>Länderemittieren</a:t>
            </a:r>
            <a:endParaRPr lang="de-AT" dirty="0"/>
          </a:p>
          <a:p>
            <a:endParaRPr lang="de-AT" u="sng" dirty="0"/>
          </a:p>
        </p:txBody>
      </p:sp>
      <p:pic>
        <p:nvPicPr>
          <p:cNvPr id="5" name="Grafik 4">
            <a:extLst>
              <a:ext uri="{FF2B5EF4-FFF2-40B4-BE49-F238E27FC236}">
                <a16:creationId xmlns:a16="http://schemas.microsoft.com/office/drawing/2014/main" id="{3BB340AB-2420-4BEA-A685-BAF7F57704D2}"/>
              </a:ext>
            </a:extLst>
          </p:cNvPr>
          <p:cNvPicPr>
            <a:picLocks noChangeAspect="1"/>
          </p:cNvPicPr>
          <p:nvPr/>
        </p:nvPicPr>
        <p:blipFill rotWithShape="1">
          <a:blip r:embed="rId3"/>
          <a:srcRect l="4885" t="18041" r="36078"/>
          <a:stretch/>
        </p:blipFill>
        <p:spPr>
          <a:xfrm>
            <a:off x="4754397" y="774758"/>
            <a:ext cx="7197754" cy="5308483"/>
          </a:xfrm>
          <a:prstGeom prst="rect">
            <a:avLst/>
          </a:prstGeom>
        </p:spPr>
      </p:pic>
    </p:spTree>
    <p:extLst>
      <p:ext uri="{BB962C8B-B14F-4D97-AF65-F5344CB8AC3E}">
        <p14:creationId xmlns:p14="http://schemas.microsoft.com/office/powerpoint/2010/main" val="3621680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BD311-677E-423D-AF7B-F20F279ACE0D}"/>
              </a:ext>
            </a:extLst>
          </p:cNvPr>
          <p:cNvSpPr>
            <a:spLocks noGrp="1"/>
          </p:cNvSpPr>
          <p:nvPr>
            <p:ph type="title"/>
          </p:nvPr>
        </p:nvSpPr>
        <p:spPr/>
        <p:txBody>
          <a:bodyPr/>
          <a:lstStyle/>
          <a:p>
            <a:r>
              <a:rPr lang="de-DE"/>
              <a:t>Legacy</a:t>
            </a:r>
            <a:endParaRPr lang="de-AT"/>
          </a:p>
        </p:txBody>
      </p:sp>
      <p:sp>
        <p:nvSpPr>
          <p:cNvPr id="3" name="Inhaltsplatzhalter 2">
            <a:extLst>
              <a:ext uri="{FF2B5EF4-FFF2-40B4-BE49-F238E27FC236}">
                <a16:creationId xmlns:a16="http://schemas.microsoft.com/office/drawing/2014/main" id="{E07A184C-4985-4D91-9FC8-A0E79901071B}"/>
              </a:ext>
            </a:extLst>
          </p:cNvPr>
          <p:cNvSpPr>
            <a:spLocks noGrp="1"/>
          </p:cNvSpPr>
          <p:nvPr>
            <p:ph idx="1"/>
          </p:nvPr>
        </p:nvSpPr>
        <p:spPr>
          <a:xfrm>
            <a:off x="402672" y="1690688"/>
            <a:ext cx="4060271" cy="2536652"/>
          </a:xfrm>
        </p:spPr>
        <p:txBody>
          <a:bodyPr>
            <a:normAutofit fontScale="92500"/>
          </a:bodyPr>
          <a:lstStyle/>
          <a:p>
            <a:r>
              <a:rPr lang="de-DE" dirty="0"/>
              <a:t>20.000 Granaten aus dem Ersten Weltkrieg werden in Belgien jedes Jahr geborgen… jede 20. davon ist eine Giftgasgranate</a:t>
            </a:r>
          </a:p>
          <a:p>
            <a:r>
              <a:rPr lang="de-DE" dirty="0"/>
              <a:t>(Schneider 2022)</a:t>
            </a:r>
            <a:endParaRPr lang="de-AT" dirty="0"/>
          </a:p>
        </p:txBody>
      </p:sp>
      <p:pic>
        <p:nvPicPr>
          <p:cNvPr id="4" name="Grafik 3">
            <a:extLst>
              <a:ext uri="{FF2B5EF4-FFF2-40B4-BE49-F238E27FC236}">
                <a16:creationId xmlns:a16="http://schemas.microsoft.com/office/drawing/2014/main" id="{325E05AF-1A90-4351-9D16-46D32584B1E7}"/>
              </a:ext>
            </a:extLst>
          </p:cNvPr>
          <p:cNvPicPr>
            <a:picLocks noChangeAspect="1"/>
          </p:cNvPicPr>
          <p:nvPr/>
        </p:nvPicPr>
        <p:blipFill>
          <a:blip r:embed="rId2"/>
          <a:stretch>
            <a:fillRect/>
          </a:stretch>
        </p:blipFill>
        <p:spPr>
          <a:xfrm>
            <a:off x="4762123" y="287442"/>
            <a:ext cx="7027205" cy="5782388"/>
          </a:xfrm>
          <a:prstGeom prst="rect">
            <a:avLst/>
          </a:prstGeom>
        </p:spPr>
      </p:pic>
    </p:spTree>
    <p:extLst>
      <p:ext uri="{BB962C8B-B14F-4D97-AF65-F5344CB8AC3E}">
        <p14:creationId xmlns:p14="http://schemas.microsoft.com/office/powerpoint/2010/main" val="3641685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FD01D88-4ED3-4509-AEDA-CB3131ED7822}"/>
              </a:ext>
            </a:extLst>
          </p:cNvPr>
          <p:cNvPicPr>
            <a:picLocks noChangeAspect="1"/>
          </p:cNvPicPr>
          <p:nvPr/>
        </p:nvPicPr>
        <p:blipFill>
          <a:blip r:embed="rId2"/>
          <a:stretch>
            <a:fillRect/>
          </a:stretch>
        </p:blipFill>
        <p:spPr>
          <a:xfrm>
            <a:off x="6096000" y="107092"/>
            <a:ext cx="6185523" cy="6858000"/>
          </a:xfrm>
          <a:prstGeom prst="rect">
            <a:avLst/>
          </a:prstGeom>
        </p:spPr>
      </p:pic>
      <p:sp>
        <p:nvSpPr>
          <p:cNvPr id="7" name="Titel 6">
            <a:extLst>
              <a:ext uri="{FF2B5EF4-FFF2-40B4-BE49-F238E27FC236}">
                <a16:creationId xmlns:a16="http://schemas.microsoft.com/office/drawing/2014/main" id="{BCA850E2-3E37-4230-8FF7-DF024AB8A038}"/>
              </a:ext>
            </a:extLst>
          </p:cNvPr>
          <p:cNvSpPr>
            <a:spLocks noGrp="1"/>
          </p:cNvSpPr>
          <p:nvPr>
            <p:ph type="title"/>
          </p:nvPr>
        </p:nvSpPr>
        <p:spPr>
          <a:xfrm>
            <a:off x="527221" y="148024"/>
            <a:ext cx="5165125" cy="1636670"/>
          </a:xfrm>
        </p:spPr>
        <p:txBody>
          <a:bodyPr>
            <a:normAutofit fontScale="90000"/>
          </a:bodyPr>
          <a:lstStyle/>
          <a:p>
            <a:r>
              <a:rPr lang="de-DE" dirty="0"/>
              <a:t>Zusätzliches Risiko: </a:t>
            </a:r>
            <a:br>
              <a:rPr lang="de-DE" dirty="0"/>
            </a:br>
            <a:r>
              <a:rPr lang="de-DE" dirty="0"/>
              <a:t>Krieg in KKW betreibenden Staaten</a:t>
            </a:r>
            <a:endParaRPr lang="de-AT" dirty="0"/>
          </a:p>
        </p:txBody>
      </p:sp>
      <p:sp>
        <p:nvSpPr>
          <p:cNvPr id="8" name="Inhaltsplatzhalter 7">
            <a:extLst>
              <a:ext uri="{FF2B5EF4-FFF2-40B4-BE49-F238E27FC236}">
                <a16:creationId xmlns:a16="http://schemas.microsoft.com/office/drawing/2014/main" id="{23793FE6-3882-4358-BA19-F8767E659A78}"/>
              </a:ext>
            </a:extLst>
          </p:cNvPr>
          <p:cNvSpPr>
            <a:spLocks noGrp="1"/>
          </p:cNvSpPr>
          <p:nvPr>
            <p:ph idx="1"/>
          </p:nvPr>
        </p:nvSpPr>
        <p:spPr>
          <a:xfrm>
            <a:off x="434546" y="1977081"/>
            <a:ext cx="5850924" cy="4117504"/>
          </a:xfrm>
        </p:spPr>
        <p:txBody>
          <a:bodyPr>
            <a:normAutofit/>
          </a:bodyPr>
          <a:lstStyle/>
          <a:p>
            <a:pPr marL="0" indent="0">
              <a:buNone/>
            </a:pPr>
            <a:r>
              <a:rPr lang="de-DE" dirty="0"/>
              <a:t>Freisetzung hoher Mengen an Radioaktivität möglich durch: </a:t>
            </a:r>
          </a:p>
          <a:p>
            <a:r>
              <a:rPr lang="de-DE" dirty="0"/>
              <a:t>Direkte Einwirkung auf den Reaktor</a:t>
            </a:r>
          </a:p>
          <a:p>
            <a:r>
              <a:rPr lang="de-DE" dirty="0"/>
              <a:t>Zerstörung notwendiger Infrastruktur</a:t>
            </a:r>
          </a:p>
          <a:p>
            <a:r>
              <a:rPr lang="de-DE" dirty="0"/>
              <a:t>Zerstörung von Brennstofflagern</a:t>
            </a:r>
          </a:p>
          <a:p>
            <a:r>
              <a:rPr lang="de-DE" dirty="0"/>
              <a:t>Mangel an Betriebs- &amp; Fachpersonal</a:t>
            </a:r>
          </a:p>
          <a:p>
            <a:pPr marL="0" indent="0">
              <a:buNone/>
            </a:pPr>
            <a:r>
              <a:rPr lang="de-DE" dirty="0"/>
              <a:t> ... All dies absichtlich oder </a:t>
            </a:r>
            <a:br>
              <a:rPr lang="de-DE" dirty="0"/>
            </a:br>
            <a:r>
              <a:rPr lang="de-DE" dirty="0"/>
              <a:t>     unbeabsichtigt</a:t>
            </a:r>
            <a:endParaRPr lang="de-AT" dirty="0"/>
          </a:p>
        </p:txBody>
      </p:sp>
      <p:sp>
        <p:nvSpPr>
          <p:cNvPr id="2" name="Textfeld 1">
            <a:extLst>
              <a:ext uri="{FF2B5EF4-FFF2-40B4-BE49-F238E27FC236}">
                <a16:creationId xmlns:a16="http://schemas.microsoft.com/office/drawing/2014/main" id="{9510D9D0-E51B-4F83-AE56-9F3E4D56C486}"/>
              </a:ext>
            </a:extLst>
          </p:cNvPr>
          <p:cNvSpPr txBox="1"/>
          <p:nvPr/>
        </p:nvSpPr>
        <p:spPr>
          <a:xfrm>
            <a:off x="7328364" y="5585538"/>
            <a:ext cx="3286217" cy="369332"/>
          </a:xfrm>
          <a:prstGeom prst="rect">
            <a:avLst/>
          </a:prstGeom>
          <a:noFill/>
        </p:spPr>
        <p:txBody>
          <a:bodyPr wrap="square" rtlCol="0">
            <a:spAutoFit/>
          </a:bodyPr>
          <a:lstStyle/>
          <a:p>
            <a:pPr algn="r"/>
            <a:r>
              <a:rPr lang="de-DE" dirty="0">
                <a:solidFill>
                  <a:schemeClr val="bg1"/>
                </a:solidFill>
              </a:rPr>
              <a:t>Sample image from </a:t>
            </a:r>
            <a:r>
              <a:rPr lang="de-DE" dirty="0" err="1">
                <a:solidFill>
                  <a:schemeClr val="bg1"/>
                </a:solidFill>
              </a:rPr>
              <a:t>Flexrisk</a:t>
            </a:r>
            <a:endParaRPr lang="de-AT" dirty="0">
              <a:solidFill>
                <a:schemeClr val="bg1"/>
              </a:solidFill>
            </a:endParaRPr>
          </a:p>
        </p:txBody>
      </p:sp>
    </p:spTree>
    <p:extLst>
      <p:ext uri="{BB962C8B-B14F-4D97-AF65-F5344CB8AC3E}">
        <p14:creationId xmlns:p14="http://schemas.microsoft.com/office/powerpoint/2010/main" val="3151890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6D5A2-55A9-413E-B087-859B345CDE15}"/>
              </a:ext>
            </a:extLst>
          </p:cNvPr>
          <p:cNvSpPr>
            <a:spLocks noGrp="1"/>
          </p:cNvSpPr>
          <p:nvPr>
            <p:ph type="title"/>
          </p:nvPr>
        </p:nvSpPr>
        <p:spPr>
          <a:xfrm>
            <a:off x="365435" y="8898"/>
            <a:ext cx="10515600" cy="1325563"/>
          </a:xfrm>
        </p:spPr>
        <p:txBody>
          <a:bodyPr/>
          <a:lstStyle/>
          <a:p>
            <a:r>
              <a:rPr lang="de-DE" b="1" dirty="0"/>
              <a:t>Kernkraftwerke als Waffen</a:t>
            </a:r>
            <a:endParaRPr lang="de-AT" b="1" dirty="0"/>
          </a:p>
        </p:txBody>
      </p:sp>
      <p:sp>
        <p:nvSpPr>
          <p:cNvPr id="3" name="Inhaltsplatzhalter 2">
            <a:extLst>
              <a:ext uri="{FF2B5EF4-FFF2-40B4-BE49-F238E27FC236}">
                <a16:creationId xmlns:a16="http://schemas.microsoft.com/office/drawing/2014/main" id="{89FB1D4F-B68B-4507-88FD-69B3D3A8EC6F}"/>
              </a:ext>
            </a:extLst>
          </p:cNvPr>
          <p:cNvSpPr>
            <a:spLocks noGrp="1"/>
          </p:cNvSpPr>
          <p:nvPr>
            <p:ph idx="1"/>
          </p:nvPr>
        </p:nvSpPr>
        <p:spPr>
          <a:xfrm>
            <a:off x="531633" y="1159497"/>
            <a:ext cx="8988885" cy="5264355"/>
          </a:xfrm>
        </p:spPr>
        <p:txBody>
          <a:bodyPr>
            <a:normAutofit lnSpcReduction="10000"/>
          </a:bodyPr>
          <a:lstStyle/>
          <a:p>
            <a:r>
              <a:rPr lang="de-DE" sz="3600" dirty="0"/>
              <a:t>Die Kernkraft galt als Schutz vor Krieg. </a:t>
            </a:r>
          </a:p>
          <a:p>
            <a:r>
              <a:rPr lang="de-DE" sz="3600" dirty="0"/>
              <a:t>Jetzt wird in und um das größte KKW </a:t>
            </a:r>
            <a:br>
              <a:rPr lang="de-DE" sz="3600" dirty="0"/>
            </a:br>
            <a:r>
              <a:rPr lang="de-DE" sz="3600" dirty="0"/>
              <a:t>Europas Krieg geführt.</a:t>
            </a:r>
          </a:p>
          <a:p>
            <a:r>
              <a:rPr lang="de-DE" sz="3600" dirty="0"/>
              <a:t>Mit den Klimastörungen steigt das Kriegsrisiko.</a:t>
            </a:r>
          </a:p>
          <a:p>
            <a:r>
              <a:rPr lang="de-DE" sz="3600" dirty="0"/>
              <a:t>In dem Atomkriegsszenario von Jacobsen ist die erste Atombombe für das Pentagon bestimmt, die zweite für das KKW Diablo Canyon - das macht in der Kriegslogik Sinn.</a:t>
            </a:r>
          </a:p>
          <a:p>
            <a:r>
              <a:rPr lang="de-DE" sz="3600" dirty="0"/>
              <a:t>Kernkraftwerke werden zu Waffen.</a:t>
            </a:r>
            <a:endParaRPr lang="de-AT" sz="3600" dirty="0"/>
          </a:p>
        </p:txBody>
      </p:sp>
      <p:pic>
        <p:nvPicPr>
          <p:cNvPr id="5" name="Grafik 4">
            <a:extLst>
              <a:ext uri="{FF2B5EF4-FFF2-40B4-BE49-F238E27FC236}">
                <a16:creationId xmlns:a16="http://schemas.microsoft.com/office/drawing/2014/main" id="{30A11C9F-A3B9-47DA-8919-85AA13554FFD}"/>
              </a:ext>
            </a:extLst>
          </p:cNvPr>
          <p:cNvPicPr>
            <a:picLocks noChangeAspect="1"/>
          </p:cNvPicPr>
          <p:nvPr/>
        </p:nvPicPr>
        <p:blipFill rotWithShape="1">
          <a:blip r:embed="rId2"/>
          <a:srcRect l="2395" t="21930" r="74916" b="14511"/>
          <a:stretch/>
        </p:blipFill>
        <p:spPr>
          <a:xfrm>
            <a:off x="9823508" y="2916688"/>
            <a:ext cx="1836859" cy="2775698"/>
          </a:xfrm>
          <a:prstGeom prst="rect">
            <a:avLst/>
          </a:prstGeom>
        </p:spPr>
      </p:pic>
      <p:pic>
        <p:nvPicPr>
          <p:cNvPr id="6" name="Grafik 5">
            <a:extLst>
              <a:ext uri="{FF2B5EF4-FFF2-40B4-BE49-F238E27FC236}">
                <a16:creationId xmlns:a16="http://schemas.microsoft.com/office/drawing/2014/main" id="{41953FB0-A761-4935-B7F9-87335905B132}"/>
              </a:ext>
            </a:extLst>
          </p:cNvPr>
          <p:cNvPicPr>
            <a:picLocks noChangeAspect="1"/>
          </p:cNvPicPr>
          <p:nvPr/>
        </p:nvPicPr>
        <p:blipFill rotWithShape="1">
          <a:blip r:embed="rId3"/>
          <a:srcRect l="25665" t="17765" r="27202" b="16410"/>
          <a:stretch/>
        </p:blipFill>
        <p:spPr>
          <a:xfrm>
            <a:off x="8804780" y="110906"/>
            <a:ext cx="3325699" cy="2467482"/>
          </a:xfrm>
          <a:prstGeom prst="rect">
            <a:avLst/>
          </a:prstGeom>
        </p:spPr>
      </p:pic>
      <p:sp>
        <p:nvSpPr>
          <p:cNvPr id="4" name="Textfeld 3">
            <a:extLst>
              <a:ext uri="{FF2B5EF4-FFF2-40B4-BE49-F238E27FC236}">
                <a16:creationId xmlns:a16="http://schemas.microsoft.com/office/drawing/2014/main" id="{09153101-6B1A-4933-8175-E34A0BA612A0}"/>
              </a:ext>
            </a:extLst>
          </p:cNvPr>
          <p:cNvSpPr txBox="1"/>
          <p:nvPr/>
        </p:nvSpPr>
        <p:spPr>
          <a:xfrm>
            <a:off x="9823508" y="1988191"/>
            <a:ext cx="1518407" cy="369332"/>
          </a:xfrm>
          <a:prstGeom prst="rect">
            <a:avLst/>
          </a:prstGeom>
          <a:noFill/>
        </p:spPr>
        <p:txBody>
          <a:bodyPr wrap="square" rtlCol="0">
            <a:spAutoFit/>
          </a:bodyPr>
          <a:lstStyle/>
          <a:p>
            <a:r>
              <a:rPr lang="de-DE" dirty="0">
                <a:solidFill>
                  <a:schemeClr val="bg1"/>
                </a:solidFill>
              </a:rPr>
              <a:t>IAEA 2022</a:t>
            </a:r>
            <a:endParaRPr lang="de-AT" dirty="0">
              <a:solidFill>
                <a:schemeClr val="bg1"/>
              </a:solidFill>
            </a:endParaRPr>
          </a:p>
        </p:txBody>
      </p:sp>
    </p:spTree>
    <p:extLst>
      <p:ext uri="{BB962C8B-B14F-4D97-AF65-F5344CB8AC3E}">
        <p14:creationId xmlns:p14="http://schemas.microsoft.com/office/powerpoint/2010/main" val="631408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6965D2-92B5-4DDA-B803-406FF53FC793}"/>
              </a:ext>
            </a:extLst>
          </p:cNvPr>
          <p:cNvSpPr>
            <a:spLocks noGrp="1"/>
          </p:cNvSpPr>
          <p:nvPr>
            <p:ph type="title"/>
          </p:nvPr>
        </p:nvSpPr>
        <p:spPr/>
        <p:txBody>
          <a:bodyPr/>
          <a:lstStyle/>
          <a:p>
            <a:endParaRPr lang="de-AT"/>
          </a:p>
        </p:txBody>
      </p:sp>
      <p:sp>
        <p:nvSpPr>
          <p:cNvPr id="6" name="Inhaltsplatzhalter 5">
            <a:extLst>
              <a:ext uri="{FF2B5EF4-FFF2-40B4-BE49-F238E27FC236}">
                <a16:creationId xmlns:a16="http://schemas.microsoft.com/office/drawing/2014/main" id="{95213073-FE07-4441-B14B-9EC919B83E25}"/>
              </a:ext>
            </a:extLst>
          </p:cNvPr>
          <p:cNvSpPr>
            <a:spLocks noGrp="1"/>
          </p:cNvSpPr>
          <p:nvPr>
            <p:ph idx="1"/>
          </p:nvPr>
        </p:nvSpPr>
        <p:spPr/>
        <p:txBody>
          <a:bodyPr/>
          <a:lstStyle/>
          <a:p>
            <a:pPr marL="514350" indent="-514350">
              <a:buFont typeface="+mj-lt"/>
              <a:buAutoNum type="arabicPeriod"/>
            </a:pPr>
            <a:r>
              <a:rPr lang="de-DE" dirty="0"/>
              <a:t>Ist das Doomsday-Szenario denkbar?</a:t>
            </a:r>
          </a:p>
          <a:p>
            <a:pPr marL="514350" indent="-514350">
              <a:buFont typeface="+mj-lt"/>
              <a:buAutoNum type="arabicPeriod"/>
            </a:pPr>
            <a:r>
              <a:rPr lang="de-DE" dirty="0"/>
              <a:t>Kann Klimawandel zum Weltuntergang führen?</a:t>
            </a:r>
          </a:p>
          <a:p>
            <a:pPr marL="514350" indent="-514350">
              <a:buFont typeface="+mj-lt"/>
              <a:buAutoNum type="arabicPeriod"/>
            </a:pPr>
            <a:r>
              <a:rPr lang="de-DE" dirty="0"/>
              <a:t>Was hat Krieg mit Klimawandel zu tun?</a:t>
            </a:r>
          </a:p>
          <a:p>
            <a:pPr marL="514350" indent="-514350">
              <a:buFont typeface="+mj-lt"/>
              <a:buAutoNum type="arabicPeriod"/>
            </a:pPr>
            <a:r>
              <a:rPr lang="de-DE" b="1" dirty="0"/>
              <a:t>Was hat der nukleare Krieg mit Klimawandel zu tun?</a:t>
            </a:r>
          </a:p>
          <a:p>
            <a:pPr marL="514350" indent="-514350">
              <a:buFont typeface="+mj-lt"/>
              <a:buAutoNum type="arabicPeriod"/>
            </a:pPr>
            <a:r>
              <a:rPr lang="de-DE" dirty="0"/>
              <a:t>Welche Optionen haben wir?</a:t>
            </a:r>
          </a:p>
          <a:p>
            <a:endParaRPr lang="de-AT" dirty="0"/>
          </a:p>
        </p:txBody>
      </p:sp>
    </p:spTree>
    <p:extLst>
      <p:ext uri="{BB962C8B-B14F-4D97-AF65-F5344CB8AC3E}">
        <p14:creationId xmlns:p14="http://schemas.microsoft.com/office/powerpoint/2010/main" val="3544174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09E901-3F85-4449-A9A1-CC00F5BDB6D8}"/>
              </a:ext>
            </a:extLst>
          </p:cNvPr>
          <p:cNvSpPr>
            <a:spLocks noGrp="1"/>
          </p:cNvSpPr>
          <p:nvPr>
            <p:ph type="title"/>
          </p:nvPr>
        </p:nvSpPr>
        <p:spPr/>
        <p:txBody>
          <a:bodyPr/>
          <a:lstStyle/>
          <a:p>
            <a:r>
              <a:rPr lang="de-DE" dirty="0"/>
              <a:t>Nuklearer Krieg. Anlassfall Ukraine?</a:t>
            </a:r>
            <a:endParaRPr lang="de-AT" dirty="0"/>
          </a:p>
        </p:txBody>
      </p:sp>
      <p:sp>
        <p:nvSpPr>
          <p:cNvPr id="3" name="Inhaltsplatzhalter 2">
            <a:extLst>
              <a:ext uri="{FF2B5EF4-FFF2-40B4-BE49-F238E27FC236}">
                <a16:creationId xmlns:a16="http://schemas.microsoft.com/office/drawing/2014/main" id="{11755E5A-216F-4BC9-846B-000DA83E674D}"/>
              </a:ext>
            </a:extLst>
          </p:cNvPr>
          <p:cNvSpPr>
            <a:spLocks noGrp="1"/>
          </p:cNvSpPr>
          <p:nvPr>
            <p:ph idx="1"/>
          </p:nvPr>
        </p:nvSpPr>
        <p:spPr>
          <a:xfrm>
            <a:off x="838200" y="1439126"/>
            <a:ext cx="8051276" cy="4351338"/>
          </a:xfrm>
        </p:spPr>
        <p:txBody>
          <a:bodyPr>
            <a:normAutofit/>
          </a:bodyPr>
          <a:lstStyle/>
          <a:p>
            <a:r>
              <a:rPr lang="de-DE" dirty="0"/>
              <a:t>Ukraine will westliche Langstreckenwaffen gegen Russland einsetzen</a:t>
            </a:r>
          </a:p>
          <a:p>
            <a:r>
              <a:rPr lang="de-DE" dirty="0"/>
              <a:t>Russland warnt: Wäre Angriff der NATO und wird erwidert werden – nicht nuklear, aber mit vergleichbarer Zerstörungskraft in </a:t>
            </a:r>
            <a:r>
              <a:rPr lang="de-DE" dirty="0" err="1"/>
              <a:t>Kiev</a:t>
            </a:r>
            <a:r>
              <a:rPr lang="de-DE" dirty="0"/>
              <a:t>, NATO Basen in Europa und USA</a:t>
            </a:r>
          </a:p>
          <a:p>
            <a:r>
              <a:rPr lang="de-DE" dirty="0"/>
              <a:t>US Strategie: „</a:t>
            </a:r>
            <a:r>
              <a:rPr lang="de-DE" i="1" dirty="0"/>
              <a:t>Launch on </a:t>
            </a:r>
            <a:r>
              <a:rPr lang="de-DE" i="1" dirty="0" err="1"/>
              <a:t>warning</a:t>
            </a:r>
            <a:r>
              <a:rPr lang="de-DE" dirty="0"/>
              <a:t>“ könnte Nuklearkrieg auslösen. „</a:t>
            </a:r>
            <a:r>
              <a:rPr lang="de-DE" i="1" dirty="0"/>
              <a:t>Use </a:t>
            </a:r>
            <a:r>
              <a:rPr lang="de-DE" i="1" dirty="0" err="1"/>
              <a:t>them</a:t>
            </a:r>
            <a:r>
              <a:rPr lang="de-DE" i="1" dirty="0"/>
              <a:t> </a:t>
            </a:r>
            <a:r>
              <a:rPr lang="de-DE" i="1" dirty="0" err="1"/>
              <a:t>or</a:t>
            </a:r>
            <a:r>
              <a:rPr lang="de-DE" i="1" dirty="0"/>
              <a:t> </a:t>
            </a:r>
            <a:r>
              <a:rPr lang="de-DE" i="1" dirty="0" err="1"/>
              <a:t>loose</a:t>
            </a:r>
            <a:r>
              <a:rPr lang="de-DE" i="1" dirty="0"/>
              <a:t> </a:t>
            </a:r>
            <a:r>
              <a:rPr lang="de-DE" i="1" dirty="0" err="1"/>
              <a:t>them</a:t>
            </a:r>
            <a:r>
              <a:rPr lang="de-DE" dirty="0"/>
              <a:t>“</a:t>
            </a:r>
          </a:p>
          <a:p>
            <a:r>
              <a:rPr lang="de-DE" dirty="0"/>
              <a:t>Dann bleiben 3*24 = 72 Minuten bis zur totalen Vernichtung</a:t>
            </a:r>
          </a:p>
          <a:p>
            <a:pPr marL="0" indent="0">
              <a:buNone/>
            </a:pPr>
            <a:endParaRPr lang="de-AT" dirty="0"/>
          </a:p>
        </p:txBody>
      </p:sp>
      <p:pic>
        <p:nvPicPr>
          <p:cNvPr id="8" name="Grafik 7">
            <a:extLst>
              <a:ext uri="{FF2B5EF4-FFF2-40B4-BE49-F238E27FC236}">
                <a16:creationId xmlns:a16="http://schemas.microsoft.com/office/drawing/2014/main" id="{F46C61DB-2FB2-48F9-A818-A5948E1CA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379" y="2891836"/>
            <a:ext cx="2118596" cy="3209994"/>
          </a:xfrm>
          <a:prstGeom prst="rect">
            <a:avLst/>
          </a:prstGeom>
        </p:spPr>
      </p:pic>
    </p:spTree>
    <p:extLst>
      <p:ext uri="{BB962C8B-B14F-4D97-AF65-F5344CB8AC3E}">
        <p14:creationId xmlns:p14="http://schemas.microsoft.com/office/powerpoint/2010/main" val="1634224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99FCD-1E15-4875-9D55-B3E8D6C6CA5A}"/>
              </a:ext>
            </a:extLst>
          </p:cNvPr>
          <p:cNvSpPr>
            <a:spLocks noGrp="1"/>
          </p:cNvSpPr>
          <p:nvPr>
            <p:ph type="title"/>
          </p:nvPr>
        </p:nvSpPr>
        <p:spPr/>
        <p:txBody>
          <a:bodyPr/>
          <a:lstStyle/>
          <a:p>
            <a:r>
              <a:rPr lang="de-DE" dirty="0"/>
              <a:t>Nuklearer Krieg: Anlassfall …..</a:t>
            </a:r>
            <a:endParaRPr lang="de-AT" dirty="0"/>
          </a:p>
        </p:txBody>
      </p:sp>
      <p:sp>
        <p:nvSpPr>
          <p:cNvPr id="3" name="Inhaltsplatzhalter 2">
            <a:extLst>
              <a:ext uri="{FF2B5EF4-FFF2-40B4-BE49-F238E27FC236}">
                <a16:creationId xmlns:a16="http://schemas.microsoft.com/office/drawing/2014/main" id="{E914DBC5-645F-4D99-BB6B-5DB7A9F9A961}"/>
              </a:ext>
            </a:extLst>
          </p:cNvPr>
          <p:cNvSpPr>
            <a:spLocks noGrp="1"/>
          </p:cNvSpPr>
          <p:nvPr>
            <p:ph idx="1"/>
          </p:nvPr>
        </p:nvSpPr>
        <p:spPr>
          <a:xfrm>
            <a:off x="838200" y="1581181"/>
            <a:ext cx="10940358" cy="4351338"/>
          </a:xfrm>
        </p:spPr>
        <p:txBody>
          <a:bodyPr>
            <a:normAutofit/>
          </a:bodyPr>
          <a:lstStyle/>
          <a:p>
            <a:r>
              <a:rPr lang="de-DE" dirty="0"/>
              <a:t>Regionaler Hegemon USA vs. </a:t>
            </a:r>
            <a:br>
              <a:rPr lang="de-DE" dirty="0"/>
            </a:br>
            <a:r>
              <a:rPr lang="de-DE" dirty="0"/>
              <a:t>entstehender regionalen Hegemon China</a:t>
            </a:r>
          </a:p>
          <a:p>
            <a:r>
              <a:rPr lang="de-DE" dirty="0"/>
              <a:t>Naher Osten?</a:t>
            </a:r>
          </a:p>
          <a:p>
            <a:r>
              <a:rPr lang="de-DE" dirty="0"/>
              <a:t>Bürgerkrieg in den USA?</a:t>
            </a:r>
          </a:p>
          <a:p>
            <a:r>
              <a:rPr lang="de-DE" dirty="0"/>
              <a:t>Fehlinterpretation von Daten?</a:t>
            </a:r>
          </a:p>
          <a:p>
            <a:r>
              <a:rPr lang="de-DE" dirty="0"/>
              <a:t>……</a:t>
            </a:r>
          </a:p>
          <a:p>
            <a:endParaRPr lang="de-DE" dirty="0"/>
          </a:p>
        </p:txBody>
      </p:sp>
      <p:pic>
        <p:nvPicPr>
          <p:cNvPr id="4" name="Grafik 3">
            <a:extLst>
              <a:ext uri="{FF2B5EF4-FFF2-40B4-BE49-F238E27FC236}">
                <a16:creationId xmlns:a16="http://schemas.microsoft.com/office/drawing/2014/main" id="{74AD1399-CF52-46F4-B703-33D1A3EDBBEB}"/>
              </a:ext>
            </a:extLst>
          </p:cNvPr>
          <p:cNvPicPr>
            <a:picLocks noChangeAspect="1"/>
          </p:cNvPicPr>
          <p:nvPr/>
        </p:nvPicPr>
        <p:blipFill>
          <a:blip r:embed="rId2"/>
          <a:stretch>
            <a:fillRect/>
          </a:stretch>
        </p:blipFill>
        <p:spPr>
          <a:xfrm>
            <a:off x="7733211" y="573354"/>
            <a:ext cx="4458789" cy="4515394"/>
          </a:xfrm>
          <a:prstGeom prst="rect">
            <a:avLst/>
          </a:prstGeom>
        </p:spPr>
      </p:pic>
    </p:spTree>
    <p:extLst>
      <p:ext uri="{BB962C8B-B14F-4D97-AF65-F5344CB8AC3E}">
        <p14:creationId xmlns:p14="http://schemas.microsoft.com/office/powerpoint/2010/main" val="3750881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6965D2-92B5-4DDA-B803-406FF53FC793}"/>
              </a:ext>
            </a:extLst>
          </p:cNvPr>
          <p:cNvSpPr>
            <a:spLocks noGrp="1"/>
          </p:cNvSpPr>
          <p:nvPr>
            <p:ph type="title"/>
          </p:nvPr>
        </p:nvSpPr>
        <p:spPr/>
        <p:txBody>
          <a:bodyPr/>
          <a:lstStyle/>
          <a:p>
            <a:endParaRPr lang="de-AT"/>
          </a:p>
        </p:txBody>
      </p:sp>
      <p:sp>
        <p:nvSpPr>
          <p:cNvPr id="6" name="Inhaltsplatzhalter 5">
            <a:extLst>
              <a:ext uri="{FF2B5EF4-FFF2-40B4-BE49-F238E27FC236}">
                <a16:creationId xmlns:a16="http://schemas.microsoft.com/office/drawing/2014/main" id="{95213073-FE07-4441-B14B-9EC919B83E25}"/>
              </a:ext>
            </a:extLst>
          </p:cNvPr>
          <p:cNvSpPr>
            <a:spLocks noGrp="1"/>
          </p:cNvSpPr>
          <p:nvPr>
            <p:ph idx="1"/>
          </p:nvPr>
        </p:nvSpPr>
        <p:spPr/>
        <p:txBody>
          <a:bodyPr/>
          <a:lstStyle/>
          <a:p>
            <a:pPr marL="514350" indent="-514350">
              <a:buFont typeface="+mj-lt"/>
              <a:buAutoNum type="arabicPeriod"/>
            </a:pPr>
            <a:r>
              <a:rPr lang="de-DE" dirty="0"/>
              <a:t>Ist das Doomsday-Szenario denkbar?</a:t>
            </a:r>
          </a:p>
          <a:p>
            <a:pPr marL="514350" indent="-514350">
              <a:buFont typeface="+mj-lt"/>
              <a:buAutoNum type="arabicPeriod"/>
            </a:pPr>
            <a:r>
              <a:rPr lang="de-DE" dirty="0"/>
              <a:t>Kann Klimawandel zum Weltuntergang führen?</a:t>
            </a:r>
          </a:p>
          <a:p>
            <a:pPr marL="514350" indent="-514350">
              <a:buFont typeface="+mj-lt"/>
              <a:buAutoNum type="arabicPeriod"/>
            </a:pPr>
            <a:r>
              <a:rPr lang="de-DE" dirty="0"/>
              <a:t>Was hat Krieg mit Klimawandel zu tun?</a:t>
            </a:r>
          </a:p>
          <a:p>
            <a:pPr marL="514350" indent="-514350">
              <a:buFont typeface="+mj-lt"/>
              <a:buAutoNum type="arabicPeriod"/>
            </a:pPr>
            <a:r>
              <a:rPr lang="de-DE" dirty="0"/>
              <a:t>Was hat der nukleare Krieg mit Klimawandel zu tun?</a:t>
            </a:r>
          </a:p>
          <a:p>
            <a:pPr marL="514350" indent="-514350">
              <a:buFont typeface="+mj-lt"/>
              <a:buAutoNum type="arabicPeriod"/>
            </a:pPr>
            <a:r>
              <a:rPr lang="de-DE" dirty="0"/>
              <a:t>Welche Optionen haben wir?</a:t>
            </a:r>
          </a:p>
          <a:p>
            <a:endParaRPr lang="de-AT" dirty="0"/>
          </a:p>
        </p:txBody>
      </p:sp>
    </p:spTree>
    <p:extLst>
      <p:ext uri="{BB962C8B-B14F-4D97-AF65-F5344CB8AC3E}">
        <p14:creationId xmlns:p14="http://schemas.microsoft.com/office/powerpoint/2010/main" val="4235341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DB180B-D816-4421-9182-5C66CE747269}"/>
              </a:ext>
            </a:extLst>
          </p:cNvPr>
          <p:cNvSpPr>
            <a:spLocks noGrp="1"/>
          </p:cNvSpPr>
          <p:nvPr>
            <p:ph type="title"/>
          </p:nvPr>
        </p:nvSpPr>
        <p:spPr/>
        <p:txBody>
          <a:bodyPr/>
          <a:lstStyle/>
          <a:p>
            <a:r>
              <a:rPr lang="de-DE" dirty="0"/>
              <a:t>Nukleares Risiko: Nuklearer Winter</a:t>
            </a:r>
            <a:endParaRPr lang="de-AT" dirty="0"/>
          </a:p>
        </p:txBody>
      </p:sp>
      <p:sp>
        <p:nvSpPr>
          <p:cNvPr id="8" name="Inhaltsplatzhalter 7">
            <a:extLst>
              <a:ext uri="{FF2B5EF4-FFF2-40B4-BE49-F238E27FC236}">
                <a16:creationId xmlns:a16="http://schemas.microsoft.com/office/drawing/2014/main" id="{83DE3519-827C-4657-950C-215DF49FDBB0}"/>
              </a:ext>
            </a:extLst>
          </p:cNvPr>
          <p:cNvSpPr>
            <a:spLocks noGrp="1"/>
          </p:cNvSpPr>
          <p:nvPr>
            <p:ph sz="half" idx="2"/>
          </p:nvPr>
        </p:nvSpPr>
        <p:spPr>
          <a:xfrm>
            <a:off x="820899" y="1392645"/>
            <a:ext cx="11064965" cy="4497363"/>
          </a:xfrm>
        </p:spPr>
        <p:txBody>
          <a:bodyPr>
            <a:normAutofit fontScale="92500"/>
          </a:bodyPr>
          <a:lstStyle/>
          <a:p>
            <a:r>
              <a:rPr lang="de-DE" dirty="0"/>
              <a:t>Nukleare Sprengköpfe, die auf Städte treffen, lösen Feuerstürme aus</a:t>
            </a:r>
          </a:p>
          <a:p>
            <a:r>
              <a:rPr lang="de-DE" dirty="0"/>
              <a:t>Riesige Mengen an Ruß geraten in die Stratosphäre.</a:t>
            </a:r>
          </a:p>
          <a:p>
            <a:r>
              <a:rPr lang="de-DE" dirty="0"/>
              <a:t>Ruß blockiert einen Großteil der Sonne bis zu einem Jahrzehnt lang.</a:t>
            </a:r>
          </a:p>
          <a:p>
            <a:r>
              <a:rPr lang="de-DE" dirty="0"/>
              <a:t>Temperaturen sinken auf der ganzen Welt, vielerorts unter den Gefrierpunkt.</a:t>
            </a:r>
          </a:p>
          <a:p>
            <a:r>
              <a:rPr lang="de-DE" dirty="0"/>
              <a:t>Massenhafte Ernteausfälle. Der internationale Handel mit Nahrungsmitteln wird eingestellt.</a:t>
            </a:r>
          </a:p>
          <a:p>
            <a:r>
              <a:rPr lang="de-DE" dirty="0"/>
              <a:t>Verhungern von Hunderten von Millionen Menschen in Ländern, die weit vom Konflikt entfernt sind.</a:t>
            </a:r>
          </a:p>
          <a:p>
            <a:r>
              <a:rPr lang="de-DE" dirty="0"/>
              <a:t>Boden und Wasser in der Nähe der Einsatzorte von Atomwaffen sind verseucht.</a:t>
            </a:r>
            <a:endParaRPr lang="en-US" dirty="0"/>
          </a:p>
          <a:p>
            <a:endParaRPr lang="de-AT" dirty="0"/>
          </a:p>
        </p:txBody>
      </p:sp>
      <p:sp>
        <p:nvSpPr>
          <p:cNvPr id="5" name="Textfeld 4">
            <a:extLst>
              <a:ext uri="{FF2B5EF4-FFF2-40B4-BE49-F238E27FC236}">
                <a16:creationId xmlns:a16="http://schemas.microsoft.com/office/drawing/2014/main" id="{B4224F8B-2F0B-4AED-B3DE-1F01C8B1B230}"/>
              </a:ext>
            </a:extLst>
          </p:cNvPr>
          <p:cNvSpPr txBox="1"/>
          <p:nvPr/>
        </p:nvSpPr>
        <p:spPr>
          <a:xfrm>
            <a:off x="2947035" y="5465355"/>
            <a:ext cx="6812692" cy="923330"/>
          </a:xfrm>
          <a:prstGeom prst="rect">
            <a:avLst/>
          </a:prstGeom>
          <a:noFill/>
        </p:spPr>
        <p:txBody>
          <a:bodyPr wrap="square" rtlCol="0">
            <a:spAutoFit/>
          </a:bodyPr>
          <a:lstStyle/>
          <a:p>
            <a:r>
              <a:rPr lang="de-AT" dirty="0"/>
              <a:t>https://www.forbes.com/sites/jamiecartereurope/2023/02/13/no-sunny-days-for-a-decade-extreme-cold-and-starvation-nuclear-winter-and-the-urgent-need-for-public-education/</a:t>
            </a:r>
          </a:p>
        </p:txBody>
      </p:sp>
    </p:spTree>
    <p:extLst>
      <p:ext uri="{BB962C8B-B14F-4D97-AF65-F5344CB8AC3E}">
        <p14:creationId xmlns:p14="http://schemas.microsoft.com/office/powerpoint/2010/main" val="82374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F8DD948-55DB-45B1-B549-9D2B2141A0DD}"/>
              </a:ext>
            </a:extLst>
          </p:cNvPr>
          <p:cNvSpPr>
            <a:spLocks noGrp="1"/>
          </p:cNvSpPr>
          <p:nvPr>
            <p:ph type="title"/>
          </p:nvPr>
        </p:nvSpPr>
        <p:spPr>
          <a:xfrm>
            <a:off x="1919288" y="277813"/>
            <a:ext cx="7772400" cy="1143000"/>
          </a:xfrm>
        </p:spPr>
        <p:txBody>
          <a:bodyPr/>
          <a:lstStyle/>
          <a:p>
            <a:r>
              <a:rPr lang="de-AT" altLang="de-DE" dirty="0"/>
              <a:t>Nuklearer Winter / Herbst </a:t>
            </a:r>
            <a:endParaRPr lang="de-AT" altLang="de-DE" sz="2800" dirty="0"/>
          </a:p>
        </p:txBody>
      </p:sp>
      <p:sp>
        <p:nvSpPr>
          <p:cNvPr id="23555" name="Content Placeholder 2">
            <a:extLst>
              <a:ext uri="{FF2B5EF4-FFF2-40B4-BE49-F238E27FC236}">
                <a16:creationId xmlns:a16="http://schemas.microsoft.com/office/drawing/2014/main" id="{699A514B-6244-48FB-A80E-16928800EFC3}"/>
              </a:ext>
            </a:extLst>
          </p:cNvPr>
          <p:cNvSpPr>
            <a:spLocks noGrp="1"/>
          </p:cNvSpPr>
          <p:nvPr>
            <p:ph idx="1"/>
          </p:nvPr>
        </p:nvSpPr>
        <p:spPr>
          <a:xfrm>
            <a:off x="425513" y="1628776"/>
            <a:ext cx="4230625" cy="4754563"/>
          </a:xfrm>
        </p:spPr>
        <p:txBody>
          <a:bodyPr/>
          <a:lstStyle/>
          <a:p>
            <a:r>
              <a:rPr lang="en-US" altLang="de-DE" sz="2400" dirty="0" err="1"/>
              <a:t>Begrenzter</a:t>
            </a:r>
            <a:r>
              <a:rPr lang="en-US" altLang="de-DE" sz="2400" dirty="0"/>
              <a:t>, </a:t>
            </a:r>
            <a:r>
              <a:rPr lang="en-US" altLang="de-DE" sz="2400" dirty="0" err="1"/>
              <a:t>nuklearer</a:t>
            </a:r>
            <a:r>
              <a:rPr lang="en-US" altLang="de-DE" sz="2400" dirty="0"/>
              <a:t> Krieg </a:t>
            </a:r>
            <a:r>
              <a:rPr lang="en-US" altLang="de-DE" sz="2400" dirty="0" err="1"/>
              <a:t>zwischen</a:t>
            </a:r>
            <a:r>
              <a:rPr lang="en-US" altLang="de-DE" sz="2400" dirty="0"/>
              <a:t> </a:t>
            </a:r>
            <a:r>
              <a:rPr lang="en-US" altLang="de-DE" sz="2400" dirty="0" err="1"/>
              <a:t>Indien</a:t>
            </a:r>
            <a:r>
              <a:rPr lang="en-US" altLang="de-DE" sz="2400" dirty="0"/>
              <a:t> und Pakistan – </a:t>
            </a:r>
            <a:r>
              <a:rPr lang="en-US" altLang="de-DE" sz="2400" dirty="0" err="1"/>
              <a:t>jede</a:t>
            </a:r>
            <a:r>
              <a:rPr lang="en-US" altLang="de-DE" sz="2400" dirty="0"/>
              <a:t> </a:t>
            </a:r>
            <a:r>
              <a:rPr lang="en-US" altLang="de-DE" sz="2400" dirty="0" err="1"/>
              <a:t>Seite</a:t>
            </a:r>
            <a:r>
              <a:rPr lang="en-US" altLang="de-DE" sz="2400" dirty="0"/>
              <a:t> </a:t>
            </a:r>
            <a:r>
              <a:rPr lang="en-US" altLang="de-DE" sz="2400" dirty="0" err="1"/>
              <a:t>setzt</a:t>
            </a:r>
            <a:r>
              <a:rPr lang="en-US" altLang="de-DE" sz="2400" dirty="0"/>
              <a:t> 50 </a:t>
            </a:r>
            <a:r>
              <a:rPr lang="en-US" altLang="de-DE" sz="2400" dirty="0" err="1"/>
              <a:t>Bomben</a:t>
            </a:r>
            <a:r>
              <a:rPr lang="en-US" altLang="de-DE" sz="2400" dirty="0"/>
              <a:t> á </a:t>
            </a:r>
            <a:br>
              <a:rPr lang="en-US" altLang="de-DE" sz="2400" dirty="0"/>
            </a:br>
            <a:r>
              <a:rPr lang="en-US" altLang="de-DE" sz="2400" dirty="0"/>
              <a:t>15 </a:t>
            </a:r>
            <a:r>
              <a:rPr lang="en-US" altLang="de-DE" sz="2400" dirty="0" err="1"/>
              <a:t>kt</a:t>
            </a:r>
            <a:r>
              <a:rPr lang="en-US" altLang="de-DE" sz="2400" dirty="0"/>
              <a:t> </a:t>
            </a:r>
            <a:r>
              <a:rPr lang="en-US" altLang="de-DE" sz="2400" dirty="0" err="1"/>
              <a:t>ein</a:t>
            </a:r>
            <a:endParaRPr lang="en-US" altLang="de-DE" sz="2400" dirty="0"/>
          </a:p>
          <a:p>
            <a:r>
              <a:rPr lang="en-US" altLang="de-DE" sz="2400" dirty="0">
                <a:sym typeface="Wingdings" panose="05000000000000000000" pitchFamily="2" charset="2"/>
              </a:rPr>
              <a:t> </a:t>
            </a:r>
            <a:r>
              <a:rPr lang="en-US" altLang="de-DE" sz="2400" dirty="0"/>
              <a:t> ca. 5 </a:t>
            </a:r>
            <a:r>
              <a:rPr lang="en-US" altLang="de-DE" sz="2400" dirty="0" err="1"/>
              <a:t>Tg</a:t>
            </a:r>
            <a:r>
              <a:rPr lang="en-US" altLang="de-DE" sz="2400" dirty="0"/>
              <a:t> </a:t>
            </a:r>
            <a:r>
              <a:rPr lang="en-US" altLang="de-DE" sz="2400" dirty="0" err="1"/>
              <a:t>Ruß</a:t>
            </a:r>
            <a:r>
              <a:rPr lang="en-US" altLang="de-DE" sz="2400" dirty="0"/>
              <a:t> (BC)</a:t>
            </a:r>
          </a:p>
          <a:p>
            <a:pPr marL="0" indent="0">
              <a:buNone/>
            </a:pPr>
            <a:endParaRPr lang="en-US" altLang="de-DE" sz="2400" dirty="0"/>
          </a:p>
          <a:p>
            <a:pPr marL="0" indent="0">
              <a:buNone/>
            </a:pPr>
            <a:r>
              <a:rPr lang="en-US" altLang="de-DE" sz="2400" dirty="0"/>
              <a:t>(Quelle: Mills et al. 2014)</a:t>
            </a:r>
          </a:p>
          <a:p>
            <a:endParaRPr lang="de-AT" altLang="de-DE" sz="2400" dirty="0"/>
          </a:p>
        </p:txBody>
      </p:sp>
      <p:pic>
        <p:nvPicPr>
          <p:cNvPr id="23556" name="Picture 2">
            <a:extLst>
              <a:ext uri="{FF2B5EF4-FFF2-40B4-BE49-F238E27FC236}">
                <a16:creationId xmlns:a16="http://schemas.microsoft.com/office/drawing/2014/main" id="{5E07265D-4085-4F04-BEEF-2AFC00FF1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666" t="15961" r="16695"/>
          <a:stretch>
            <a:fillRect/>
          </a:stretch>
        </p:blipFill>
        <p:spPr bwMode="auto">
          <a:xfrm>
            <a:off x="4529139" y="1441450"/>
            <a:ext cx="6173787" cy="544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9689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a:extLst>
              <a:ext uri="{FF2B5EF4-FFF2-40B4-BE49-F238E27FC236}">
                <a16:creationId xmlns:a16="http://schemas.microsoft.com/office/drawing/2014/main" id="{5C29889D-0C54-431D-9D8F-FD52D20A7C9A}"/>
              </a:ext>
            </a:extLst>
          </p:cNvPr>
          <p:cNvPicPr>
            <a:picLocks noGrp="1" noChangeAspect="1"/>
          </p:cNvPicPr>
          <p:nvPr>
            <p:ph sz="half" idx="2"/>
          </p:nvPr>
        </p:nvPicPr>
        <p:blipFill rotWithShape="1">
          <a:blip r:embed="rId3"/>
          <a:srcRect r="1943" b="2216"/>
          <a:stretch/>
        </p:blipFill>
        <p:spPr>
          <a:xfrm>
            <a:off x="47328" y="764704"/>
            <a:ext cx="11968194" cy="6100828"/>
          </a:xfrm>
          <a:prstGeom prst="rect">
            <a:avLst/>
          </a:prstGeom>
        </p:spPr>
      </p:pic>
      <p:sp>
        <p:nvSpPr>
          <p:cNvPr id="6" name="Titel 5">
            <a:extLst>
              <a:ext uri="{FF2B5EF4-FFF2-40B4-BE49-F238E27FC236}">
                <a16:creationId xmlns:a16="http://schemas.microsoft.com/office/drawing/2014/main" id="{51DB180B-D816-4421-9182-5C66CE747269}"/>
              </a:ext>
            </a:extLst>
          </p:cNvPr>
          <p:cNvSpPr>
            <a:spLocks noGrp="1"/>
          </p:cNvSpPr>
          <p:nvPr>
            <p:ph type="title"/>
          </p:nvPr>
        </p:nvSpPr>
        <p:spPr>
          <a:xfrm>
            <a:off x="609600" y="274638"/>
            <a:ext cx="10972800" cy="562074"/>
          </a:xfrm>
        </p:spPr>
        <p:txBody>
          <a:bodyPr>
            <a:normAutofit fontScale="90000"/>
          </a:bodyPr>
          <a:lstStyle/>
          <a:p>
            <a:r>
              <a:rPr lang="de-DE" dirty="0"/>
              <a:t>Folgen eines Nuklearschlages</a:t>
            </a:r>
            <a:endParaRPr lang="de-AT" dirty="0"/>
          </a:p>
        </p:txBody>
      </p:sp>
      <p:sp>
        <p:nvSpPr>
          <p:cNvPr id="3" name="Textfeld 2">
            <a:extLst>
              <a:ext uri="{FF2B5EF4-FFF2-40B4-BE49-F238E27FC236}">
                <a16:creationId xmlns:a16="http://schemas.microsoft.com/office/drawing/2014/main" id="{3C2C6B08-FF4F-4223-B2B4-579A0DB8D1E8}"/>
              </a:ext>
            </a:extLst>
          </p:cNvPr>
          <p:cNvSpPr txBox="1"/>
          <p:nvPr/>
        </p:nvSpPr>
        <p:spPr>
          <a:xfrm>
            <a:off x="7372865" y="156519"/>
            <a:ext cx="4530811" cy="646331"/>
          </a:xfrm>
          <a:prstGeom prst="rect">
            <a:avLst/>
          </a:prstGeom>
          <a:noFill/>
        </p:spPr>
        <p:txBody>
          <a:bodyPr wrap="square" rtlCol="0">
            <a:spAutoFit/>
          </a:bodyPr>
          <a:lstStyle/>
          <a:p>
            <a:r>
              <a:rPr lang="de-AT" dirty="0"/>
              <a:t>https://www.cser.ac.uk/news/opinion-poll-survey-public-awareness-nuclear-winte/</a:t>
            </a:r>
          </a:p>
        </p:txBody>
      </p:sp>
    </p:spTree>
    <p:extLst>
      <p:ext uri="{BB962C8B-B14F-4D97-AF65-F5344CB8AC3E}">
        <p14:creationId xmlns:p14="http://schemas.microsoft.com/office/powerpoint/2010/main" val="232294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6965D2-92B5-4DDA-B803-406FF53FC793}"/>
              </a:ext>
            </a:extLst>
          </p:cNvPr>
          <p:cNvSpPr>
            <a:spLocks noGrp="1"/>
          </p:cNvSpPr>
          <p:nvPr>
            <p:ph type="title"/>
          </p:nvPr>
        </p:nvSpPr>
        <p:spPr/>
        <p:txBody>
          <a:bodyPr/>
          <a:lstStyle/>
          <a:p>
            <a:endParaRPr lang="de-AT"/>
          </a:p>
        </p:txBody>
      </p:sp>
      <p:sp>
        <p:nvSpPr>
          <p:cNvPr id="6" name="Inhaltsplatzhalter 5">
            <a:extLst>
              <a:ext uri="{FF2B5EF4-FFF2-40B4-BE49-F238E27FC236}">
                <a16:creationId xmlns:a16="http://schemas.microsoft.com/office/drawing/2014/main" id="{95213073-FE07-4441-B14B-9EC919B83E25}"/>
              </a:ext>
            </a:extLst>
          </p:cNvPr>
          <p:cNvSpPr>
            <a:spLocks noGrp="1"/>
          </p:cNvSpPr>
          <p:nvPr>
            <p:ph idx="1"/>
          </p:nvPr>
        </p:nvSpPr>
        <p:spPr/>
        <p:txBody>
          <a:bodyPr/>
          <a:lstStyle/>
          <a:p>
            <a:pPr marL="514350" indent="-514350">
              <a:buFont typeface="+mj-lt"/>
              <a:buAutoNum type="arabicPeriod"/>
            </a:pPr>
            <a:r>
              <a:rPr lang="de-DE" dirty="0"/>
              <a:t>Ist das Doomsday-Szenario denkbar?</a:t>
            </a:r>
          </a:p>
          <a:p>
            <a:pPr marL="514350" indent="-514350">
              <a:buFont typeface="+mj-lt"/>
              <a:buAutoNum type="arabicPeriod"/>
            </a:pPr>
            <a:r>
              <a:rPr lang="de-DE" dirty="0"/>
              <a:t>Kann Klimawandel zum Weltuntergang führen?</a:t>
            </a:r>
          </a:p>
          <a:p>
            <a:pPr marL="514350" indent="-514350">
              <a:buFont typeface="+mj-lt"/>
              <a:buAutoNum type="arabicPeriod"/>
            </a:pPr>
            <a:r>
              <a:rPr lang="de-DE" dirty="0"/>
              <a:t>Was hat Krieg mit Klimawandel zu tun?</a:t>
            </a:r>
          </a:p>
          <a:p>
            <a:pPr marL="514350" indent="-514350">
              <a:buFont typeface="+mj-lt"/>
              <a:buAutoNum type="arabicPeriod"/>
            </a:pPr>
            <a:r>
              <a:rPr lang="de-DE" dirty="0"/>
              <a:t>Was hat der nukleare Krieg mit Klimawandel zu tun?</a:t>
            </a:r>
          </a:p>
          <a:p>
            <a:pPr marL="514350" indent="-514350">
              <a:buFont typeface="+mj-lt"/>
              <a:buAutoNum type="arabicPeriod"/>
            </a:pPr>
            <a:r>
              <a:rPr lang="de-DE" b="1" dirty="0"/>
              <a:t>Welche Optionen haben wir?</a:t>
            </a:r>
          </a:p>
          <a:p>
            <a:endParaRPr lang="de-AT" dirty="0"/>
          </a:p>
        </p:txBody>
      </p:sp>
    </p:spTree>
    <p:extLst>
      <p:ext uri="{BB962C8B-B14F-4D97-AF65-F5344CB8AC3E}">
        <p14:creationId xmlns:p14="http://schemas.microsoft.com/office/powerpoint/2010/main" val="2990131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E81A8-26A0-C346-885E-61B48BAA7B07}"/>
              </a:ext>
            </a:extLst>
          </p:cNvPr>
          <p:cNvSpPr>
            <a:spLocks noGrp="1"/>
          </p:cNvSpPr>
          <p:nvPr>
            <p:ph type="title"/>
          </p:nvPr>
        </p:nvSpPr>
        <p:spPr>
          <a:xfrm>
            <a:off x="449826" y="365126"/>
            <a:ext cx="10903974" cy="744760"/>
          </a:xfrm>
        </p:spPr>
        <p:txBody>
          <a:bodyPr anchor="t">
            <a:noAutofit/>
          </a:bodyPr>
          <a:lstStyle/>
          <a:p>
            <a:r>
              <a:rPr lang="de-AT" sz="4000" dirty="0"/>
              <a:t>Minderungserfordernis: Globales CO2-Budget</a:t>
            </a:r>
            <a:endParaRPr lang="de-DE" sz="4000" dirty="0"/>
          </a:p>
        </p:txBody>
      </p:sp>
      <p:pic>
        <p:nvPicPr>
          <p:cNvPr id="4" name="Inhaltsplatzhalter 4" descr="https://at.scientists4future.org/wp-content/uploads/sites/21/2021/11/15-5-1024x579.jpg">
            <a:extLst>
              <a:ext uri="{FF2B5EF4-FFF2-40B4-BE49-F238E27FC236}">
                <a16:creationId xmlns:a16="http://schemas.microsoft.com/office/drawing/2014/main" id="{6AD1DDB9-0EDA-8142-84F2-1DFC0EDC6BD2}"/>
              </a:ext>
            </a:extLst>
          </p:cNvPr>
          <p:cNvPicPr>
            <a:picLocks/>
          </p:cNvPicPr>
          <p:nvPr/>
        </p:nvPicPr>
        <p:blipFill rotWithShape="1">
          <a:blip r:embed="rId2">
            <a:extLst>
              <a:ext uri="{28A0092B-C50C-407E-A947-70E740481C1C}">
                <a14:useLocalDpi xmlns:a14="http://schemas.microsoft.com/office/drawing/2010/main" val="0"/>
              </a:ext>
            </a:extLst>
          </a:blip>
          <a:srcRect t="2353"/>
          <a:stretch/>
        </p:blipFill>
        <p:spPr bwMode="auto">
          <a:xfrm>
            <a:off x="3245508" y="1388961"/>
            <a:ext cx="8639747" cy="4770245"/>
          </a:xfrm>
          <a:prstGeom prst="rect">
            <a:avLst/>
          </a:prstGeom>
          <a:noFill/>
          <a:ln>
            <a:noFill/>
          </a:ln>
        </p:spPr>
      </p:pic>
      <p:sp>
        <p:nvSpPr>
          <p:cNvPr id="5" name="Textfeld 4">
            <a:extLst>
              <a:ext uri="{FF2B5EF4-FFF2-40B4-BE49-F238E27FC236}">
                <a16:creationId xmlns:a16="http://schemas.microsoft.com/office/drawing/2014/main" id="{57F4547B-FE91-2F4B-9B60-3A74ABB683E1}"/>
              </a:ext>
            </a:extLst>
          </p:cNvPr>
          <p:cNvSpPr txBox="1"/>
          <p:nvPr/>
        </p:nvSpPr>
        <p:spPr>
          <a:xfrm>
            <a:off x="5227213" y="5975393"/>
            <a:ext cx="3834409" cy="461665"/>
          </a:xfrm>
          <a:prstGeom prst="rect">
            <a:avLst/>
          </a:prstGeom>
          <a:noFill/>
          <a:ln>
            <a:solidFill>
              <a:schemeClr val="tx1"/>
            </a:solidFill>
          </a:ln>
        </p:spPr>
        <p:txBody>
          <a:bodyPr wrap="square" rtlCol="0">
            <a:spAutoFit/>
          </a:bodyPr>
          <a:lstStyle/>
          <a:p>
            <a:r>
              <a:rPr lang="de-AT" sz="2400" b="1" dirty="0">
                <a:solidFill>
                  <a:srgbClr val="FF0000"/>
                </a:solidFill>
              </a:rPr>
              <a:t>Budget ~ 2050 aufgebraucht</a:t>
            </a:r>
            <a:endParaRPr lang="de-DE" sz="2400" b="1" dirty="0">
              <a:solidFill>
                <a:srgbClr val="FF0000"/>
              </a:solidFill>
            </a:endParaRPr>
          </a:p>
        </p:txBody>
      </p:sp>
      <p:sp>
        <p:nvSpPr>
          <p:cNvPr id="6" name="Textfeld 5">
            <a:extLst>
              <a:ext uri="{FF2B5EF4-FFF2-40B4-BE49-F238E27FC236}">
                <a16:creationId xmlns:a16="http://schemas.microsoft.com/office/drawing/2014/main" id="{D87EDA60-51A0-004B-84E2-C47E3558240F}"/>
              </a:ext>
            </a:extLst>
          </p:cNvPr>
          <p:cNvSpPr txBox="1"/>
          <p:nvPr/>
        </p:nvSpPr>
        <p:spPr>
          <a:xfrm>
            <a:off x="4453266" y="4665655"/>
            <a:ext cx="2146445" cy="558439"/>
          </a:xfrm>
          <a:prstGeom prst="rect">
            <a:avLst/>
          </a:prstGeom>
          <a:noFill/>
        </p:spPr>
        <p:txBody>
          <a:bodyPr wrap="square" rtlCol="0">
            <a:spAutoFit/>
          </a:bodyPr>
          <a:lstStyle/>
          <a:p>
            <a:r>
              <a:rPr lang="de-AT" sz="2400" b="1" dirty="0"/>
              <a:t>2400 </a:t>
            </a:r>
            <a:r>
              <a:rPr lang="de-AT" sz="2400" b="1" dirty="0" err="1"/>
              <a:t>Gt</a:t>
            </a:r>
            <a:r>
              <a:rPr lang="de-AT" sz="2400" b="1" dirty="0"/>
              <a:t> CO</a:t>
            </a:r>
            <a:r>
              <a:rPr lang="de-AT" sz="2400" b="1" baseline="-25000" dirty="0"/>
              <a:t>2</a:t>
            </a:r>
            <a:endParaRPr lang="de-DE" sz="2400" b="1" baseline="-25000" dirty="0"/>
          </a:p>
        </p:txBody>
      </p:sp>
      <p:sp>
        <p:nvSpPr>
          <p:cNvPr id="7" name="Freihandform: Form 3">
            <a:extLst>
              <a:ext uri="{FF2B5EF4-FFF2-40B4-BE49-F238E27FC236}">
                <a16:creationId xmlns:a16="http://schemas.microsoft.com/office/drawing/2014/main" id="{D611569D-6DBB-C649-ADE4-D1CAC67CA002}"/>
              </a:ext>
            </a:extLst>
          </p:cNvPr>
          <p:cNvSpPr/>
          <p:nvPr/>
        </p:nvSpPr>
        <p:spPr>
          <a:xfrm>
            <a:off x="6807673" y="1832088"/>
            <a:ext cx="1782012" cy="3771413"/>
          </a:xfrm>
          <a:custGeom>
            <a:avLst/>
            <a:gdLst>
              <a:gd name="connsiteX0" fmla="*/ 0 w 1473200"/>
              <a:gd name="connsiteY0" fmla="*/ 0 h 3117850"/>
              <a:gd name="connsiteX1" fmla="*/ 476250 w 1473200"/>
              <a:gd name="connsiteY1" fmla="*/ 1612900 h 3117850"/>
              <a:gd name="connsiteX2" fmla="*/ 984250 w 1473200"/>
              <a:gd name="connsiteY2" fmla="*/ 2533650 h 3117850"/>
              <a:gd name="connsiteX3" fmla="*/ 1473200 w 1473200"/>
              <a:gd name="connsiteY3" fmla="*/ 3117850 h 3117850"/>
            </a:gdLst>
            <a:ahLst/>
            <a:cxnLst>
              <a:cxn ang="0">
                <a:pos x="connsiteX0" y="connsiteY0"/>
              </a:cxn>
              <a:cxn ang="0">
                <a:pos x="connsiteX1" y="connsiteY1"/>
              </a:cxn>
              <a:cxn ang="0">
                <a:pos x="connsiteX2" y="connsiteY2"/>
              </a:cxn>
              <a:cxn ang="0">
                <a:pos x="connsiteX3" y="connsiteY3"/>
              </a:cxn>
            </a:cxnLst>
            <a:rect l="l" t="t" r="r" b="b"/>
            <a:pathLst>
              <a:path w="1473200" h="3117850">
                <a:moveTo>
                  <a:pt x="0" y="0"/>
                </a:moveTo>
                <a:cubicBezTo>
                  <a:pt x="156104" y="595312"/>
                  <a:pt x="312208" y="1190625"/>
                  <a:pt x="476250" y="1612900"/>
                </a:cubicBezTo>
                <a:cubicBezTo>
                  <a:pt x="640292" y="2035175"/>
                  <a:pt x="818092" y="2282825"/>
                  <a:pt x="984250" y="2533650"/>
                </a:cubicBezTo>
                <a:cubicBezTo>
                  <a:pt x="1150408" y="2784475"/>
                  <a:pt x="1311804" y="2951162"/>
                  <a:pt x="1473200" y="31178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extLst>
              <a:ext uri="{FF2B5EF4-FFF2-40B4-BE49-F238E27FC236}">
                <a16:creationId xmlns:a16="http://schemas.microsoft.com/office/drawing/2014/main" id="{C358BE0B-EBE3-AC44-914E-453507A39759}"/>
              </a:ext>
            </a:extLst>
          </p:cNvPr>
          <p:cNvSpPr txBox="1"/>
          <p:nvPr/>
        </p:nvSpPr>
        <p:spPr>
          <a:xfrm>
            <a:off x="6734246" y="4218904"/>
            <a:ext cx="2146445" cy="1005190"/>
          </a:xfrm>
          <a:prstGeom prst="rect">
            <a:avLst/>
          </a:prstGeom>
          <a:noFill/>
        </p:spPr>
        <p:txBody>
          <a:bodyPr wrap="square" rtlCol="0">
            <a:spAutoFit/>
          </a:bodyPr>
          <a:lstStyle/>
          <a:p>
            <a:r>
              <a:rPr lang="de-AT" sz="2400" b="1" dirty="0">
                <a:solidFill>
                  <a:schemeClr val="bg1"/>
                </a:solidFill>
              </a:rPr>
              <a:t>500 </a:t>
            </a:r>
            <a:br>
              <a:rPr lang="de-AT" sz="2400" b="1" dirty="0">
                <a:solidFill>
                  <a:schemeClr val="bg1"/>
                </a:solidFill>
              </a:rPr>
            </a:br>
            <a:r>
              <a:rPr lang="de-AT" sz="2400" b="1" dirty="0" err="1">
                <a:solidFill>
                  <a:schemeClr val="bg1"/>
                </a:solidFill>
              </a:rPr>
              <a:t>Gt</a:t>
            </a:r>
            <a:r>
              <a:rPr lang="de-AT" sz="2400" b="1" dirty="0">
                <a:solidFill>
                  <a:schemeClr val="bg1"/>
                </a:solidFill>
              </a:rPr>
              <a:t> CO</a:t>
            </a:r>
            <a:r>
              <a:rPr lang="de-AT" sz="2400" b="1" baseline="-25000" dirty="0">
                <a:solidFill>
                  <a:schemeClr val="bg1"/>
                </a:solidFill>
              </a:rPr>
              <a:t>2</a:t>
            </a:r>
            <a:endParaRPr lang="de-DE" sz="2400" b="1" baseline="-25000" dirty="0">
              <a:solidFill>
                <a:schemeClr val="bg1"/>
              </a:solidFill>
            </a:endParaRPr>
          </a:p>
        </p:txBody>
      </p:sp>
      <p:sp>
        <p:nvSpPr>
          <p:cNvPr id="9" name="Textfeld 8">
            <a:extLst>
              <a:ext uri="{FF2B5EF4-FFF2-40B4-BE49-F238E27FC236}">
                <a16:creationId xmlns:a16="http://schemas.microsoft.com/office/drawing/2014/main" id="{0161A3FB-EDDB-1049-B3BF-27440964F0D2}"/>
              </a:ext>
            </a:extLst>
          </p:cNvPr>
          <p:cNvSpPr txBox="1"/>
          <p:nvPr/>
        </p:nvSpPr>
        <p:spPr>
          <a:xfrm>
            <a:off x="4769708" y="3403713"/>
            <a:ext cx="1964539" cy="461665"/>
          </a:xfrm>
          <a:prstGeom prst="rect">
            <a:avLst/>
          </a:prstGeom>
          <a:noFill/>
          <a:ln>
            <a:solidFill>
              <a:schemeClr val="tx1"/>
            </a:solidFill>
          </a:ln>
        </p:spPr>
        <p:txBody>
          <a:bodyPr wrap="square" rtlCol="0">
            <a:spAutoFit/>
          </a:bodyPr>
          <a:lstStyle/>
          <a:p>
            <a:r>
              <a:rPr lang="de-AT" sz="2400" b="1" dirty="0">
                <a:solidFill>
                  <a:srgbClr val="FF0000"/>
                </a:solidFill>
              </a:rPr>
              <a:t>-50% bis 2030</a:t>
            </a:r>
            <a:endParaRPr lang="de-DE" sz="2400" b="1" dirty="0">
              <a:solidFill>
                <a:srgbClr val="FF0000"/>
              </a:solidFill>
            </a:endParaRPr>
          </a:p>
        </p:txBody>
      </p:sp>
      <p:cxnSp>
        <p:nvCxnSpPr>
          <p:cNvPr id="10" name="Gerade Verbindung mit Pfeil 9">
            <a:extLst>
              <a:ext uri="{FF2B5EF4-FFF2-40B4-BE49-F238E27FC236}">
                <a16:creationId xmlns:a16="http://schemas.microsoft.com/office/drawing/2014/main" id="{676653CA-C9E0-1B4B-AF0E-CEE21242679F}"/>
              </a:ext>
            </a:extLst>
          </p:cNvPr>
          <p:cNvCxnSpPr>
            <a:cxnSpLocks/>
            <a:stCxn id="9" idx="3"/>
          </p:cNvCxnSpPr>
          <p:nvPr/>
        </p:nvCxnSpPr>
        <p:spPr>
          <a:xfrm>
            <a:off x="6734247" y="3634546"/>
            <a:ext cx="679807" cy="2308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D1FDE575-F788-DF46-9263-3FE391152FFA}"/>
              </a:ext>
            </a:extLst>
          </p:cNvPr>
          <p:cNvCxnSpPr>
            <a:cxnSpLocks/>
          </p:cNvCxnSpPr>
          <p:nvPr/>
        </p:nvCxnSpPr>
        <p:spPr>
          <a:xfrm flipV="1">
            <a:off x="8537588" y="5666198"/>
            <a:ext cx="76811" cy="4467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Inhaltsplatzhalter 12">
            <a:extLst>
              <a:ext uri="{FF2B5EF4-FFF2-40B4-BE49-F238E27FC236}">
                <a16:creationId xmlns:a16="http://schemas.microsoft.com/office/drawing/2014/main" id="{DFCAB436-A33F-854A-B94C-F2FACBCEEE99}"/>
              </a:ext>
            </a:extLst>
          </p:cNvPr>
          <p:cNvSpPr txBox="1">
            <a:spLocks noGrp="1"/>
          </p:cNvSpPr>
          <p:nvPr>
            <p:ph idx="1"/>
          </p:nvPr>
        </p:nvSpPr>
        <p:spPr>
          <a:xfrm>
            <a:off x="384273" y="1697444"/>
            <a:ext cx="2570229" cy="2675604"/>
          </a:xfrm>
          <a:prstGeom prst="rect">
            <a:avLst/>
          </a:prstGeom>
          <a:noFill/>
        </p:spPr>
        <p:txBody>
          <a:bodyPr wrap="square" rtlCol="0">
            <a:spAutoFit/>
          </a:bodyPr>
          <a:lstStyle/>
          <a:p>
            <a:pPr>
              <a:buFont typeface="Wingdings" pitchFamily="2" charset="2"/>
              <a:buChar char="Ø"/>
            </a:pPr>
            <a:r>
              <a:rPr lang="de-AT" sz="2400" dirty="0">
                <a:solidFill>
                  <a:schemeClr val="tx1"/>
                </a:solidFill>
              </a:rPr>
              <a:t>ab 2020 noch 500 </a:t>
            </a:r>
            <a:r>
              <a:rPr lang="de-AT" sz="2400" dirty="0" err="1">
                <a:solidFill>
                  <a:schemeClr val="tx1"/>
                </a:solidFill>
              </a:rPr>
              <a:t>Gt</a:t>
            </a:r>
            <a:r>
              <a:rPr lang="de-AT" sz="2400" dirty="0">
                <a:solidFill>
                  <a:schemeClr val="tx1"/>
                </a:solidFill>
              </a:rPr>
              <a:t> CO2 für 1,5°C (50%)</a:t>
            </a:r>
            <a:endParaRPr lang="de-DE" sz="2400" dirty="0">
              <a:solidFill>
                <a:schemeClr val="tx1"/>
              </a:solidFill>
            </a:endParaRPr>
          </a:p>
          <a:p>
            <a:pPr>
              <a:buFont typeface="Wingdings" pitchFamily="2" charset="2"/>
              <a:buChar char="Ø"/>
            </a:pPr>
            <a:r>
              <a:rPr lang="de-AT" sz="2400" dirty="0">
                <a:solidFill>
                  <a:schemeClr val="tx1"/>
                </a:solidFill>
                <a:sym typeface="Wingdings" panose="05000000000000000000" pitchFamily="2" charset="2"/>
              </a:rPr>
              <a:t> 1,5°C mit 50% Wahrscheinlich-</a:t>
            </a:r>
            <a:r>
              <a:rPr lang="de-AT" sz="2400" dirty="0" err="1">
                <a:solidFill>
                  <a:schemeClr val="tx1"/>
                </a:solidFill>
                <a:sym typeface="Wingdings" panose="05000000000000000000" pitchFamily="2" charset="2"/>
              </a:rPr>
              <a:t>keit</a:t>
            </a:r>
            <a:r>
              <a:rPr lang="de-AT" sz="2400" dirty="0">
                <a:solidFill>
                  <a:schemeClr val="tx1"/>
                </a:solidFill>
                <a:sym typeface="Wingdings" panose="05000000000000000000" pitchFamily="2" charset="2"/>
              </a:rPr>
              <a:t> eingehalten</a:t>
            </a:r>
            <a:endParaRPr lang="de-AT" sz="2400" dirty="0">
              <a:solidFill>
                <a:schemeClr val="tx1"/>
              </a:solidFill>
            </a:endParaRPr>
          </a:p>
          <a:p>
            <a:pPr>
              <a:buFont typeface="Wingdings" pitchFamily="2" charset="2"/>
              <a:buChar char="Ø"/>
            </a:pPr>
            <a:endParaRPr lang="de-AT" sz="2400" dirty="0">
              <a:solidFill>
                <a:srgbClr val="00BCF0"/>
              </a:solidFill>
            </a:endParaRPr>
          </a:p>
        </p:txBody>
      </p:sp>
    </p:spTree>
    <p:extLst>
      <p:ext uri="{BB962C8B-B14F-4D97-AF65-F5344CB8AC3E}">
        <p14:creationId xmlns:p14="http://schemas.microsoft.com/office/powerpoint/2010/main" val="312136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a:extLst>
              <a:ext uri="{FF2B5EF4-FFF2-40B4-BE49-F238E27FC236}">
                <a16:creationId xmlns:a16="http://schemas.microsoft.com/office/drawing/2014/main" id="{5295003E-7A66-45FD-A191-F16143602127}"/>
              </a:ext>
            </a:extLst>
          </p:cNvPr>
          <p:cNvSpPr>
            <a:spLocks noGrp="1" noChangeArrowheads="1"/>
          </p:cNvSpPr>
          <p:nvPr>
            <p:ph type="title"/>
          </p:nvPr>
        </p:nvSpPr>
        <p:spPr>
          <a:xfrm>
            <a:off x="548641" y="301424"/>
            <a:ext cx="11451770" cy="1010540"/>
          </a:xfrm>
        </p:spPr>
        <p:txBody>
          <a:bodyPr>
            <a:normAutofit fontScale="90000"/>
          </a:bodyPr>
          <a:lstStyle/>
          <a:p>
            <a:r>
              <a:rPr lang="de-AT" dirty="0"/>
              <a:t>„ Volltransformation unserer Art des Wirtschaftens“ </a:t>
            </a:r>
            <a:r>
              <a:rPr lang="de-AT" sz="3200" dirty="0"/>
              <a:t>(A. Merkel, 2021.07.15) </a:t>
            </a:r>
            <a:r>
              <a:rPr lang="de-AT" dirty="0"/>
              <a:t>und des Denkens</a:t>
            </a:r>
            <a:endParaRPr lang="de-AT" altLang="de-DE" dirty="0"/>
          </a:p>
        </p:txBody>
      </p:sp>
      <p:sp>
        <p:nvSpPr>
          <p:cNvPr id="62467" name="Content Placeholder 6">
            <a:extLst>
              <a:ext uri="{FF2B5EF4-FFF2-40B4-BE49-F238E27FC236}">
                <a16:creationId xmlns:a16="http://schemas.microsoft.com/office/drawing/2014/main" id="{65FC876E-61F9-44C4-AABF-EC88A5014E06}"/>
              </a:ext>
            </a:extLst>
          </p:cNvPr>
          <p:cNvSpPr>
            <a:spLocks noGrp="1" noChangeArrowheads="1"/>
          </p:cNvSpPr>
          <p:nvPr>
            <p:ph idx="1"/>
          </p:nvPr>
        </p:nvSpPr>
        <p:spPr>
          <a:xfrm>
            <a:off x="663389" y="1569139"/>
            <a:ext cx="10865223" cy="4558811"/>
          </a:xfrm>
        </p:spPr>
        <p:txBody>
          <a:bodyPr>
            <a:normAutofit fontScale="92500" lnSpcReduction="10000"/>
          </a:bodyPr>
          <a:lstStyle/>
          <a:p>
            <a:r>
              <a:rPr lang="de-AT" altLang="de-DE" sz="2600" dirty="0"/>
              <a:t>Energie </a:t>
            </a:r>
            <a:r>
              <a:rPr lang="de-AT" altLang="de-DE" sz="2600" dirty="0">
                <a:sym typeface="Wingdings" panose="05000000000000000000" pitchFamily="2" charset="2"/>
              </a:rPr>
              <a:t> Geopolitik, Abhängigkeiten, Geld bleibt im Land/Gemeinde, Anstoß neu zu denken, ..</a:t>
            </a:r>
          </a:p>
          <a:p>
            <a:r>
              <a:rPr lang="de-AT" altLang="de-DE" sz="2600" dirty="0">
                <a:sym typeface="Wingdings" panose="05000000000000000000" pitchFamily="2" charset="2"/>
              </a:rPr>
              <a:t>Industrie  haltbare Produkte, Besitz --&gt; Verleih, ..</a:t>
            </a:r>
          </a:p>
          <a:p>
            <a:r>
              <a:rPr lang="de-AT" altLang="de-DE" sz="2600" dirty="0">
                <a:sym typeface="Wingdings" panose="05000000000000000000" pitchFamily="2" charset="2"/>
              </a:rPr>
              <a:t>Mobilität  Gesundheit, Sicherheit, ..</a:t>
            </a:r>
          </a:p>
          <a:p>
            <a:r>
              <a:rPr lang="de-AT" altLang="de-DE" sz="2600" dirty="0">
                <a:sym typeface="Wingdings" panose="05000000000000000000" pitchFamily="2" charset="2"/>
              </a:rPr>
              <a:t>Infrastruktur  flexibel, klimafreundlich, ...</a:t>
            </a:r>
          </a:p>
          <a:p>
            <a:r>
              <a:rPr lang="de-AT" altLang="de-DE" sz="2600" dirty="0">
                <a:sym typeface="Wingdings" panose="05000000000000000000" pitchFamily="2" charset="2"/>
              </a:rPr>
              <a:t>Landwirtschaft  gesunde Ernährung &amp; Böden, ...</a:t>
            </a:r>
          </a:p>
          <a:p>
            <a:r>
              <a:rPr lang="de-AT" altLang="de-DE" sz="2600" dirty="0">
                <a:sym typeface="Wingdings" panose="05000000000000000000" pitchFamily="2" charset="2"/>
              </a:rPr>
              <a:t>Gesundheitssystem  Gesundheit fördern, …</a:t>
            </a:r>
          </a:p>
          <a:p>
            <a:r>
              <a:rPr lang="de-AT" altLang="de-DE" sz="2600" dirty="0">
                <a:sym typeface="Wingdings" panose="05000000000000000000" pitchFamily="2" charset="2"/>
              </a:rPr>
              <a:t>Bildung  Kreativität, Kooperation, ..</a:t>
            </a:r>
          </a:p>
          <a:p>
            <a:r>
              <a:rPr lang="de-AT" altLang="de-DE" sz="2600" dirty="0">
                <a:sym typeface="Wingdings" panose="05000000000000000000" pitchFamily="2" charset="2"/>
              </a:rPr>
              <a:t>Wirtschaftssystem  kein Wachstumszwang</a:t>
            </a:r>
          </a:p>
          <a:p>
            <a:r>
              <a:rPr lang="de-AT" altLang="de-DE" sz="2600" dirty="0">
                <a:sym typeface="Wingdings" panose="05000000000000000000" pitchFamily="2" charset="2"/>
              </a:rPr>
              <a:t>Finanzsystem  Biotop von Währungen, ....</a:t>
            </a:r>
          </a:p>
          <a:p>
            <a:r>
              <a:rPr lang="de-AT" altLang="de-DE" sz="2600" dirty="0">
                <a:sym typeface="Wingdings" panose="05000000000000000000" pitchFamily="2" charset="2"/>
              </a:rPr>
              <a:t>Demokratie  Verantwortungsethik  </a:t>
            </a:r>
            <a:endParaRPr lang="de-AT" altLang="de-DE" sz="2600" dirty="0"/>
          </a:p>
          <a:p>
            <a:endParaRPr lang="de-AT" altLang="de-DE" sz="2600" dirty="0">
              <a:sym typeface="Wingdings" panose="05000000000000000000" pitchFamily="2" charset="2"/>
            </a:endParaRPr>
          </a:p>
        </p:txBody>
      </p:sp>
      <p:pic>
        <p:nvPicPr>
          <p:cNvPr id="4" name="Picture 2" descr="https://nl4worldbank.files.wordpress.com/2015/09/sustainable-development-goals.png">
            <a:extLst>
              <a:ext uri="{FF2B5EF4-FFF2-40B4-BE49-F238E27FC236}">
                <a16:creationId xmlns:a16="http://schemas.microsoft.com/office/drawing/2014/main" id="{20544995-EF72-45E7-8707-698C34186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426" y="3151285"/>
            <a:ext cx="4340359" cy="24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A3E9999-BFFF-437A-9C7C-8B099B680CB7}"/>
              </a:ext>
            </a:extLst>
          </p:cNvPr>
          <p:cNvSpPr txBox="1"/>
          <p:nvPr/>
        </p:nvSpPr>
        <p:spPr>
          <a:xfrm rot="19588770">
            <a:off x="5886027" y="3741231"/>
            <a:ext cx="6715125" cy="1261884"/>
          </a:xfrm>
          <a:prstGeom prst="rect">
            <a:avLst/>
          </a:prstGeom>
          <a:solidFill>
            <a:schemeClr val="bg1"/>
          </a:solidFill>
        </p:spPr>
        <p:txBody>
          <a:bodyPr wrap="square" rtlCol="0">
            <a:spAutoFit/>
          </a:bodyPr>
          <a:lstStyle/>
          <a:p>
            <a:pPr algn="ctr"/>
            <a:r>
              <a:rPr lang="de-AT" sz="3800" b="1" dirty="0">
                <a:solidFill>
                  <a:srgbClr val="FF0000"/>
                </a:solidFill>
              </a:rPr>
              <a:t>Keine Verzichts-Agenda, sondern Gewinn-Agenda</a:t>
            </a:r>
            <a:endParaRPr lang="de-DE" sz="3800" b="1" dirty="0">
              <a:solidFill>
                <a:srgbClr val="FF0000"/>
              </a:solidFill>
            </a:endParaRPr>
          </a:p>
        </p:txBody>
      </p:sp>
    </p:spTree>
    <p:extLst>
      <p:ext uri="{BB962C8B-B14F-4D97-AF65-F5344CB8AC3E}">
        <p14:creationId xmlns:p14="http://schemas.microsoft.com/office/powerpoint/2010/main" val="36982706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E53A6EF-25A3-403B-8B50-8A514855A604}"/>
              </a:ext>
            </a:extLst>
          </p:cNvPr>
          <p:cNvSpPr>
            <a:spLocks noGrp="1" noChangeArrowheads="1"/>
          </p:cNvSpPr>
          <p:nvPr>
            <p:ph type="title"/>
          </p:nvPr>
        </p:nvSpPr>
        <p:spPr>
          <a:xfrm>
            <a:off x="1071596" y="267527"/>
            <a:ext cx="7425043" cy="685800"/>
          </a:xfrm>
        </p:spPr>
        <p:txBody>
          <a:bodyPr>
            <a:normAutofit fontScale="90000"/>
          </a:bodyPr>
          <a:lstStyle/>
          <a:p>
            <a:pPr eaLnBrk="1" hangingPunct="1"/>
            <a:r>
              <a:rPr lang="de-AT" altLang="de-DE" dirty="0"/>
              <a:t>Komponenten der Transformation</a:t>
            </a:r>
            <a:endParaRPr lang="de-DE" altLang="de-DE" dirty="0"/>
          </a:p>
        </p:txBody>
      </p:sp>
      <p:sp>
        <p:nvSpPr>
          <p:cNvPr id="64515" name="Rectangle 3">
            <a:extLst>
              <a:ext uri="{FF2B5EF4-FFF2-40B4-BE49-F238E27FC236}">
                <a16:creationId xmlns:a16="http://schemas.microsoft.com/office/drawing/2014/main" id="{EE8D7689-A74F-4874-984F-46AB50F3CC2D}"/>
              </a:ext>
            </a:extLst>
          </p:cNvPr>
          <p:cNvSpPr>
            <a:spLocks noGrp="1" noChangeArrowheads="1"/>
          </p:cNvSpPr>
          <p:nvPr>
            <p:ph type="body" idx="1"/>
          </p:nvPr>
        </p:nvSpPr>
        <p:spPr>
          <a:xfrm>
            <a:off x="1166766" y="1132563"/>
            <a:ext cx="9400453" cy="4917248"/>
          </a:xfrm>
        </p:spPr>
        <p:txBody>
          <a:bodyPr>
            <a:normAutofit fontScale="92500" lnSpcReduction="10000"/>
          </a:bodyPr>
          <a:lstStyle/>
          <a:p>
            <a:pPr eaLnBrk="1" hangingPunct="1">
              <a:defRPr/>
            </a:pPr>
            <a:r>
              <a:rPr lang="de-AT" altLang="de-DE" b="1" dirty="0">
                <a:ea typeface="+mj-ea"/>
                <a:cs typeface="+mj-cs"/>
              </a:rPr>
              <a:t>Werte überdenken</a:t>
            </a:r>
            <a:r>
              <a:rPr lang="de-AT" altLang="de-DE" dirty="0">
                <a:solidFill>
                  <a:schemeClr val="accent6">
                    <a:lumMod val="75000"/>
                  </a:schemeClr>
                </a:solidFill>
              </a:rPr>
              <a:t>: </a:t>
            </a:r>
            <a:br>
              <a:rPr lang="de-AT" altLang="de-DE" dirty="0">
                <a:solidFill>
                  <a:schemeClr val="accent6">
                    <a:lumMod val="75000"/>
                  </a:schemeClr>
                </a:solidFill>
              </a:rPr>
            </a:br>
            <a:r>
              <a:rPr lang="de-AT" altLang="de-DE" b="1" dirty="0">
                <a:ea typeface="+mj-ea"/>
                <a:cs typeface="+mj-cs"/>
              </a:rPr>
              <a:t>welche können wir uns noch leisten? </a:t>
            </a:r>
          </a:p>
          <a:p>
            <a:pPr lvl="1" eaLnBrk="1" hangingPunct="1">
              <a:defRPr/>
            </a:pPr>
            <a:r>
              <a:rPr lang="de-AT" altLang="de-DE" sz="2800" dirty="0">
                <a:solidFill>
                  <a:schemeClr val="tx1"/>
                </a:solidFill>
              </a:rPr>
              <a:t>Quantitatives Wirtschaftswachstum?</a:t>
            </a:r>
          </a:p>
          <a:p>
            <a:pPr lvl="1" eaLnBrk="1" hangingPunct="1">
              <a:defRPr/>
            </a:pPr>
            <a:r>
              <a:rPr lang="de-AT" altLang="de-DE" sz="2800" dirty="0">
                <a:solidFill>
                  <a:schemeClr val="tx1"/>
                </a:solidFill>
              </a:rPr>
              <a:t>Zinseszinsen?</a:t>
            </a:r>
          </a:p>
          <a:p>
            <a:pPr lvl="1" eaLnBrk="1" hangingPunct="1">
              <a:defRPr/>
            </a:pPr>
            <a:r>
              <a:rPr lang="de-AT" altLang="de-DE" sz="2800" dirty="0">
                <a:solidFill>
                  <a:schemeClr val="tx1"/>
                </a:solidFill>
              </a:rPr>
              <a:t>BIP als Bewertungsmaßstab?</a:t>
            </a:r>
          </a:p>
          <a:p>
            <a:pPr lvl="1" eaLnBrk="1" hangingPunct="1">
              <a:defRPr/>
            </a:pPr>
            <a:r>
              <a:rPr lang="de-AT" altLang="de-DE" sz="2800" dirty="0">
                <a:solidFill>
                  <a:schemeClr val="tx1"/>
                </a:solidFill>
              </a:rPr>
              <a:t>Shareholder statt </a:t>
            </a:r>
            <a:r>
              <a:rPr lang="de-AT" altLang="de-DE" sz="2800" dirty="0" err="1">
                <a:solidFill>
                  <a:schemeClr val="tx1"/>
                </a:solidFill>
              </a:rPr>
              <a:t>stakeholder</a:t>
            </a:r>
            <a:r>
              <a:rPr lang="de-AT" altLang="de-DE" sz="2800" dirty="0">
                <a:solidFill>
                  <a:schemeClr val="tx1"/>
                </a:solidFill>
              </a:rPr>
              <a:t> </a:t>
            </a:r>
            <a:r>
              <a:rPr lang="de-AT" altLang="de-DE" sz="2800" dirty="0" err="1">
                <a:solidFill>
                  <a:schemeClr val="tx1"/>
                </a:solidFill>
              </a:rPr>
              <a:t>value</a:t>
            </a:r>
            <a:r>
              <a:rPr lang="de-AT" altLang="de-DE" sz="2800" dirty="0">
                <a:solidFill>
                  <a:schemeClr val="tx1"/>
                </a:solidFill>
              </a:rPr>
              <a:t>?</a:t>
            </a:r>
          </a:p>
          <a:p>
            <a:pPr lvl="1">
              <a:defRPr/>
            </a:pPr>
            <a:r>
              <a:rPr lang="de-DE" altLang="de-DE" sz="2800" dirty="0">
                <a:solidFill>
                  <a:schemeClr val="tx1"/>
                </a:solidFill>
              </a:rPr>
              <a:t>G</a:t>
            </a:r>
            <a:r>
              <a:rPr lang="de-AT" altLang="de-DE" sz="2800" dirty="0" err="1">
                <a:solidFill>
                  <a:schemeClr val="tx1"/>
                </a:solidFill>
              </a:rPr>
              <a:t>ewinnmaximierung</a:t>
            </a:r>
            <a:r>
              <a:rPr lang="de-AT" altLang="de-DE" sz="2800" dirty="0">
                <a:solidFill>
                  <a:schemeClr val="tx1"/>
                </a:solidFill>
              </a:rPr>
              <a:t> </a:t>
            </a:r>
            <a:r>
              <a:rPr lang="de-AT" altLang="de-DE" sz="2800" dirty="0" err="1">
                <a:solidFill>
                  <a:schemeClr val="tx1"/>
                </a:solidFill>
              </a:rPr>
              <a:t>alseinziges</a:t>
            </a:r>
            <a:r>
              <a:rPr lang="de-AT" altLang="de-DE" sz="2800" dirty="0">
                <a:solidFill>
                  <a:schemeClr val="tx1"/>
                </a:solidFill>
              </a:rPr>
              <a:t> Erfolgskriterium?</a:t>
            </a:r>
          </a:p>
          <a:p>
            <a:pPr lvl="1">
              <a:defRPr/>
            </a:pPr>
            <a:r>
              <a:rPr lang="de-AT" sz="2800" dirty="0">
                <a:solidFill>
                  <a:schemeClr val="tx1"/>
                </a:solidFill>
              </a:rPr>
              <a:t>Suffizienz und Resilienz – nicht nur Effizienz?</a:t>
            </a:r>
          </a:p>
          <a:p>
            <a:pPr lvl="1">
              <a:defRPr/>
            </a:pPr>
            <a:r>
              <a:rPr lang="de-DE" altLang="de-DE" sz="2800" dirty="0">
                <a:solidFill>
                  <a:schemeClr val="tx1"/>
                </a:solidFill>
              </a:rPr>
              <a:t>…..</a:t>
            </a:r>
            <a:endParaRPr lang="de-AT" altLang="de-DE" sz="2800" dirty="0">
              <a:solidFill>
                <a:schemeClr val="tx1"/>
              </a:solidFill>
            </a:endParaRPr>
          </a:p>
          <a:p>
            <a:pPr eaLnBrk="1" hangingPunct="1">
              <a:defRPr/>
            </a:pPr>
            <a:r>
              <a:rPr lang="de-AT" altLang="de-DE" b="1" dirty="0">
                <a:ea typeface="+mj-ea"/>
                <a:cs typeface="+mj-cs"/>
              </a:rPr>
              <a:t>Längerfristig denken</a:t>
            </a:r>
          </a:p>
          <a:p>
            <a:pPr lvl="1" eaLnBrk="1" hangingPunct="1">
              <a:defRPr/>
            </a:pPr>
            <a:r>
              <a:rPr lang="de-AT" altLang="de-DE" sz="2800" dirty="0">
                <a:solidFill>
                  <a:schemeClr val="tx1"/>
                </a:solidFill>
              </a:rPr>
              <a:t>Legislaturperioden überdauernde Bewertungen</a:t>
            </a:r>
          </a:p>
          <a:p>
            <a:pPr lvl="1" eaLnBrk="1" hangingPunct="1">
              <a:defRPr/>
            </a:pPr>
            <a:r>
              <a:rPr lang="de-AT" altLang="de-DE" sz="2800" dirty="0">
                <a:solidFill>
                  <a:schemeClr val="tx1"/>
                </a:solidFill>
              </a:rPr>
              <a:t>Langfrist Entwicklung statt Quartalsberichten</a:t>
            </a:r>
          </a:p>
        </p:txBody>
      </p:sp>
      <p:sp>
        <p:nvSpPr>
          <p:cNvPr id="1236996" name="Text Box 4">
            <a:extLst>
              <a:ext uri="{FF2B5EF4-FFF2-40B4-BE49-F238E27FC236}">
                <a16:creationId xmlns:a16="http://schemas.microsoft.com/office/drawing/2014/main" id="{888D31A2-D42B-4FF7-98A0-EE555EA6AAB1}"/>
              </a:ext>
            </a:extLst>
          </p:cNvPr>
          <p:cNvSpPr txBox="1">
            <a:spLocks noChangeArrowheads="1"/>
          </p:cNvSpPr>
          <p:nvPr/>
        </p:nvSpPr>
        <p:spPr bwMode="auto">
          <a:xfrm rot="-2575471">
            <a:off x="7106265" y="4358406"/>
            <a:ext cx="4751388" cy="573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9900"/>
              </a:buClr>
              <a:buSzPct val="110000"/>
              <a:buFont typeface="Wingdings" panose="05000000000000000000" pitchFamily="2" charset="2"/>
              <a:buChar char="§"/>
              <a:defRPr sz="2800">
                <a:solidFill>
                  <a:srgbClr val="0066CC"/>
                </a:solidFill>
                <a:latin typeface="Arial" panose="020B0604020202020204" pitchFamily="34" charset="0"/>
              </a:defRPr>
            </a:lvl1pPr>
            <a:lvl2pPr marL="742950" indent="-285750" eaLnBrk="0" hangingPunct="0">
              <a:spcBef>
                <a:spcPct val="20000"/>
              </a:spcBef>
              <a:buClr>
                <a:srgbClr val="007E00"/>
              </a:buClr>
              <a:buSzPct val="110000"/>
              <a:buFont typeface="Wingdings" panose="05000000000000000000" pitchFamily="2" charset="2"/>
              <a:buChar char="§"/>
              <a:defRPr sz="2600">
                <a:solidFill>
                  <a:srgbClr val="0066CC"/>
                </a:solidFill>
                <a:latin typeface="Arial" panose="020B0604020202020204" pitchFamily="34" charset="0"/>
              </a:defRPr>
            </a:lvl2pPr>
            <a:lvl3pPr marL="1143000" indent="-228600" eaLnBrk="0" hangingPunct="0">
              <a:spcBef>
                <a:spcPct val="20000"/>
              </a:spcBef>
              <a:buClr>
                <a:srgbClr val="007E00"/>
              </a:buClr>
              <a:buSzPct val="110000"/>
              <a:buFont typeface="Wingdings" panose="05000000000000000000" pitchFamily="2" charset="2"/>
              <a:buChar char="§"/>
              <a:defRPr sz="2000">
                <a:solidFill>
                  <a:srgbClr val="0066CC"/>
                </a:solidFill>
                <a:latin typeface="Arial" panose="020B0604020202020204" pitchFamily="34" charset="0"/>
              </a:defRPr>
            </a:lvl3pPr>
            <a:lvl4pPr marL="1600200" indent="-228600" eaLnBrk="0" hangingPunct="0">
              <a:spcBef>
                <a:spcPct val="20000"/>
              </a:spcBef>
              <a:buClr>
                <a:srgbClr val="007E00"/>
              </a:buClr>
              <a:buSzPct val="110000"/>
              <a:buFont typeface="Wingdings" panose="05000000000000000000" pitchFamily="2" charset="2"/>
              <a:buChar char="§"/>
              <a:defRPr sz="1600">
                <a:solidFill>
                  <a:srgbClr val="0066CC"/>
                </a:solidFill>
                <a:latin typeface="Arial" panose="020B0604020202020204" pitchFamily="34" charset="0"/>
              </a:defRPr>
            </a:lvl4pPr>
            <a:lvl5pPr marL="2057400" indent="-228600" eaLnBrk="0" hangingPunct="0">
              <a:spcBef>
                <a:spcPct val="20000"/>
              </a:spcBef>
              <a:buClr>
                <a:srgbClr val="007E00"/>
              </a:buClr>
              <a:buSzPct val="110000"/>
              <a:buFont typeface="Wingdings" panose="05000000000000000000" pitchFamily="2" charset="2"/>
              <a:buChar char="§"/>
              <a:defRPr sz="1400">
                <a:solidFill>
                  <a:srgbClr val="0066CC"/>
                </a:solidFill>
                <a:latin typeface="Arial" panose="020B0604020202020204" pitchFamily="34" charset="0"/>
              </a:defRPr>
            </a:lvl5pPr>
            <a:lvl6pPr marL="25146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rgbClr val="0066CC"/>
                </a:solidFill>
                <a:latin typeface="Arial" panose="020B0604020202020204" pitchFamily="34" charset="0"/>
              </a:defRPr>
            </a:lvl6pPr>
            <a:lvl7pPr marL="29718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rgbClr val="0066CC"/>
                </a:solidFill>
                <a:latin typeface="Arial" panose="020B0604020202020204" pitchFamily="34" charset="0"/>
              </a:defRPr>
            </a:lvl7pPr>
            <a:lvl8pPr marL="34290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rgbClr val="0066CC"/>
                </a:solidFill>
                <a:latin typeface="Arial" panose="020B0604020202020204" pitchFamily="34" charset="0"/>
              </a:defRPr>
            </a:lvl8pPr>
            <a:lvl9pPr marL="38862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rgbClr val="0066CC"/>
                </a:solidFill>
                <a:latin typeface="Arial" panose="020B0604020202020204" pitchFamily="34" charset="0"/>
              </a:defRPr>
            </a:lvl9pPr>
          </a:lstStyle>
          <a:p>
            <a:pPr algn="ctr">
              <a:spcBef>
                <a:spcPct val="50000"/>
              </a:spcBef>
              <a:buClrTx/>
              <a:buSzTx/>
              <a:buFontTx/>
              <a:buNone/>
              <a:defRPr/>
            </a:pPr>
            <a:r>
              <a:rPr lang="de-AT" altLang="de-DE" sz="3126" b="1" dirty="0">
                <a:solidFill>
                  <a:srgbClr val="FF0000"/>
                </a:solidFill>
                <a:latin typeface="Arial Black" panose="020B0A04020102020204" pitchFamily="34" charset="0"/>
                <a:sym typeface="Wingdings" panose="05000000000000000000" pitchFamily="2" charset="2"/>
              </a:rPr>
              <a:t> </a:t>
            </a:r>
            <a:r>
              <a:rPr lang="de-AT" altLang="de-DE" sz="3126" b="1" dirty="0">
                <a:solidFill>
                  <a:srgbClr val="FF0000"/>
                </a:solidFill>
                <a:latin typeface="Arial Black" panose="020B0A04020102020204" pitchFamily="34" charset="0"/>
              </a:rPr>
              <a:t>KULTURWANDEL!</a:t>
            </a:r>
            <a:endParaRPr lang="de-DE" altLang="de-DE" sz="3126" b="1" dirty="0">
              <a:solidFill>
                <a:srgbClr val="FF0000"/>
              </a:solidFill>
              <a:latin typeface="Arial Black" panose="020B0A04020102020204" pitchFamily="34" charset="0"/>
            </a:endParaRPr>
          </a:p>
        </p:txBody>
      </p:sp>
      <p:pic>
        <p:nvPicPr>
          <p:cNvPr id="5" name="Picture 2">
            <a:extLst>
              <a:ext uri="{FF2B5EF4-FFF2-40B4-BE49-F238E27FC236}">
                <a16:creationId xmlns:a16="http://schemas.microsoft.com/office/drawing/2014/main" id="{59460459-B2D4-45D4-AEF5-C47B635C4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03" r="12630"/>
          <a:stretch>
            <a:fillRect/>
          </a:stretch>
        </p:blipFill>
        <p:spPr bwMode="auto">
          <a:xfrm>
            <a:off x="8577755" y="497562"/>
            <a:ext cx="3393782" cy="252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2178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6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6CC7002-3318-4B88-B1A4-6AFD0CE89154}"/>
              </a:ext>
            </a:extLst>
          </p:cNvPr>
          <p:cNvSpPr>
            <a:spLocks noGrp="1" noChangeArrowheads="1"/>
          </p:cNvSpPr>
          <p:nvPr>
            <p:ph type="title"/>
          </p:nvPr>
        </p:nvSpPr>
        <p:spPr>
          <a:xfrm>
            <a:off x="718455" y="659130"/>
            <a:ext cx="10415451" cy="685800"/>
          </a:xfrm>
        </p:spPr>
        <p:txBody>
          <a:bodyPr>
            <a:normAutofit fontScale="90000"/>
          </a:bodyPr>
          <a:lstStyle/>
          <a:p>
            <a:pPr eaLnBrk="1" hangingPunct="1"/>
            <a:r>
              <a:rPr lang="de-DE" altLang="de-DE" dirty="0"/>
              <a:t>Lebensstandard gegen Lebensqualität tauschen</a:t>
            </a:r>
          </a:p>
        </p:txBody>
      </p:sp>
      <p:sp>
        <p:nvSpPr>
          <p:cNvPr id="73731" name="Rectangle 3">
            <a:extLst>
              <a:ext uri="{FF2B5EF4-FFF2-40B4-BE49-F238E27FC236}">
                <a16:creationId xmlns:a16="http://schemas.microsoft.com/office/drawing/2014/main" id="{59AC9DB1-7864-4CE8-87F5-C90A434580A4}"/>
              </a:ext>
            </a:extLst>
          </p:cNvPr>
          <p:cNvSpPr>
            <a:spLocks noGrp="1" noChangeArrowheads="1"/>
          </p:cNvSpPr>
          <p:nvPr>
            <p:ph type="body" idx="1"/>
          </p:nvPr>
        </p:nvSpPr>
        <p:spPr>
          <a:xfrm>
            <a:off x="923107" y="1804761"/>
            <a:ext cx="10006149" cy="3932238"/>
          </a:xfrm>
        </p:spPr>
        <p:txBody>
          <a:bodyPr>
            <a:normAutofit/>
          </a:bodyPr>
          <a:lstStyle/>
          <a:p>
            <a:r>
              <a:rPr lang="de-AT" altLang="de-DE" sz="3600" dirty="0"/>
              <a:t>Wir müssen </a:t>
            </a:r>
            <a:r>
              <a:rPr lang="de-AT" altLang="de-DE" sz="3600" b="1" dirty="0">
                <a:solidFill>
                  <a:srgbClr val="FF0000"/>
                </a:solidFill>
              </a:rPr>
              <a:t>Lebensstandard</a:t>
            </a:r>
            <a:r>
              <a:rPr lang="de-AT" altLang="de-DE" sz="3600" dirty="0"/>
              <a:t> </a:t>
            </a:r>
            <a:r>
              <a:rPr lang="de-DE" altLang="de-DE" sz="3600" dirty="0"/>
              <a:t>r</a:t>
            </a:r>
            <a:r>
              <a:rPr lang="de-AT" altLang="de-DE" sz="3600" dirty="0" err="1"/>
              <a:t>eduzieren</a:t>
            </a:r>
            <a:br>
              <a:rPr lang="de-AT" altLang="de-DE" sz="3600" dirty="0"/>
            </a:br>
            <a:r>
              <a:rPr lang="de-AT" altLang="de-DE" sz="3600" dirty="0"/>
              <a:t>– gemessen am Einkommen, Auto, Urlaubsreise, Fernsehbildschirm, Mobiltelephon, Uhr, …. an materiellen Gütern, die Ressourcen und Energie brauchen – </a:t>
            </a:r>
          </a:p>
          <a:p>
            <a:pPr eaLnBrk="1" hangingPunct="1"/>
            <a:r>
              <a:rPr lang="de-AT" altLang="de-DE" sz="3600" dirty="0"/>
              <a:t>aber gewinnen dafür </a:t>
            </a:r>
            <a:r>
              <a:rPr lang="de-AT" altLang="de-DE" sz="3600" b="1" dirty="0">
                <a:solidFill>
                  <a:srgbClr val="FF0000"/>
                </a:solidFill>
              </a:rPr>
              <a:t>Lebensqualität</a:t>
            </a:r>
            <a:r>
              <a:rPr lang="de-AT" altLang="de-DE" sz="3600" dirty="0"/>
              <a:t> </a:t>
            </a:r>
            <a:br>
              <a:rPr lang="de-AT" altLang="de-DE" sz="3600" dirty="0"/>
            </a:br>
            <a:r>
              <a:rPr lang="de-AT" altLang="de-DE" sz="3600" dirty="0"/>
              <a:t>– gemessen an Zufriedenheit und Glück …</a:t>
            </a:r>
          </a:p>
          <a:p>
            <a:endParaRPr lang="de-AT" altLang="de-DE" dirty="0"/>
          </a:p>
        </p:txBody>
      </p:sp>
    </p:spTree>
    <p:extLst>
      <p:ext uri="{BB962C8B-B14F-4D97-AF65-F5344CB8AC3E}">
        <p14:creationId xmlns:p14="http://schemas.microsoft.com/office/powerpoint/2010/main" val="182713769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6A8D17-7326-46E6-B788-3B070F4CE376}"/>
              </a:ext>
            </a:extLst>
          </p:cNvPr>
          <p:cNvSpPr>
            <a:spLocks noGrp="1"/>
          </p:cNvSpPr>
          <p:nvPr>
            <p:ph idx="1"/>
          </p:nvPr>
        </p:nvSpPr>
        <p:spPr>
          <a:xfrm>
            <a:off x="1544491" y="1974850"/>
            <a:ext cx="10181345" cy="4525963"/>
          </a:xfrm>
          <a:ln>
            <a:miter lim="800000"/>
            <a:headEnd/>
            <a:tailEnd/>
          </a:ln>
        </p:spPr>
        <p:txBody>
          <a:bodyPr vert="horz" lIns="0" tIns="0" rIns="0" bIns="0" rtlCol="0">
            <a:normAutofit/>
          </a:bodyPr>
          <a:lstStyle/>
          <a:p>
            <a:pPr>
              <a:defRPr/>
            </a:pPr>
            <a:r>
              <a:rPr lang="de-AT" altLang="en-US" dirty="0"/>
              <a:t>Grundsätzlich geht es um 2 Agendas:</a:t>
            </a:r>
          </a:p>
          <a:p>
            <a:pPr marL="971550" lvl="1" indent="-514350">
              <a:buFontTx/>
              <a:buAutoNum type="romanLcParenBoth"/>
              <a:defRPr/>
            </a:pPr>
            <a:r>
              <a:rPr lang="de-AT" altLang="en-US" sz="3200" dirty="0"/>
              <a:t>Ein „gutes Leben für alle“ (menschliches Wohlergehen)</a:t>
            </a:r>
          </a:p>
          <a:p>
            <a:pPr marL="971550" lvl="1" indent="-514350">
              <a:buFontTx/>
              <a:buAutoNum type="romanLcParenBoth"/>
              <a:defRPr/>
            </a:pPr>
            <a:r>
              <a:rPr lang="de-AT" altLang="en-US" sz="3200" dirty="0"/>
              <a:t>Das Einhalten der ökologischen Grenzen </a:t>
            </a:r>
            <a:endParaRPr lang="de-AT" altLang="en-US" sz="3200" b="1" dirty="0">
              <a:solidFill>
                <a:srgbClr val="FF0000"/>
              </a:solidFill>
            </a:endParaRPr>
          </a:p>
          <a:p>
            <a:pPr marL="457200" lvl="1" indent="0">
              <a:buNone/>
              <a:defRPr/>
            </a:pPr>
            <a:endParaRPr lang="de-AT" altLang="en-US" dirty="0"/>
          </a:p>
          <a:p>
            <a:pPr>
              <a:defRPr/>
            </a:pPr>
            <a:r>
              <a:rPr lang="de-AT" altLang="en-US" sz="3200" dirty="0"/>
              <a:t>Die Herausforderung ist, </a:t>
            </a:r>
            <a:r>
              <a:rPr lang="de-AT" altLang="en-US" sz="3200" b="1" u="sng" dirty="0"/>
              <a:t>Soziales und Ökologisches</a:t>
            </a:r>
            <a:r>
              <a:rPr lang="de-AT" altLang="en-US" sz="3200" dirty="0"/>
              <a:t>  synergistisch zu verfolgen und nicht gegeneinander auszuspielen</a:t>
            </a:r>
          </a:p>
        </p:txBody>
      </p:sp>
      <p:pic>
        <p:nvPicPr>
          <p:cNvPr id="76803" name="Content Placeholder 3">
            <a:extLst>
              <a:ext uri="{FF2B5EF4-FFF2-40B4-BE49-F238E27FC236}">
                <a16:creationId xmlns:a16="http://schemas.microsoft.com/office/drawing/2014/main" id="{B44F012D-FEBF-4763-830A-A7B3465D1786}"/>
              </a:ext>
            </a:extLst>
          </p:cNvPr>
          <p:cNvPicPr>
            <a:picLocks noChangeAspect="1"/>
          </p:cNvPicPr>
          <p:nvPr/>
        </p:nvPicPr>
        <p:blipFill>
          <a:blip r:embed="rId3">
            <a:extLst>
              <a:ext uri="{28A0092B-C50C-407E-A947-70E740481C1C}">
                <a14:useLocalDpi xmlns:a14="http://schemas.microsoft.com/office/drawing/2010/main" val="0"/>
              </a:ext>
            </a:extLst>
          </a:blip>
          <a:srcRect l="15712" r="14285" b="82500"/>
          <a:stretch>
            <a:fillRect/>
          </a:stretch>
        </p:blipFill>
        <p:spPr bwMode="auto">
          <a:xfrm>
            <a:off x="1992314" y="476250"/>
            <a:ext cx="61420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a:extLst>
              <a:ext uri="{FF2B5EF4-FFF2-40B4-BE49-F238E27FC236}">
                <a16:creationId xmlns:a16="http://schemas.microsoft.com/office/drawing/2014/main" id="{82A7DD87-F2F5-4445-8B3D-F6DCEE593172}"/>
              </a:ext>
            </a:extLst>
          </p:cNvPr>
          <p:cNvSpPr txBox="1">
            <a:spLocks noChangeArrowheads="1"/>
          </p:cNvSpPr>
          <p:nvPr/>
        </p:nvSpPr>
        <p:spPr bwMode="auto">
          <a:xfrm>
            <a:off x="7739064" y="5214938"/>
            <a:ext cx="3381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6699"/>
                </a:solidFill>
                <a:latin typeface="Arial" pitchFamily="34" charset="0"/>
              </a:defRPr>
            </a:lvl1pPr>
            <a:lvl2pPr marL="742950" indent="-285750">
              <a:spcBef>
                <a:spcPct val="20000"/>
              </a:spcBef>
              <a:buChar char="–"/>
              <a:defRPr sz="2800">
                <a:solidFill>
                  <a:srgbClr val="006699"/>
                </a:solidFill>
                <a:latin typeface="Arial" pitchFamily="34" charset="0"/>
              </a:defRPr>
            </a:lvl2pPr>
            <a:lvl3pPr marL="1143000" indent="-228600">
              <a:spcBef>
                <a:spcPct val="20000"/>
              </a:spcBef>
              <a:buChar char="•"/>
              <a:defRPr sz="2400">
                <a:solidFill>
                  <a:srgbClr val="006699"/>
                </a:solidFill>
                <a:latin typeface="Arial" pitchFamily="34" charset="0"/>
              </a:defRPr>
            </a:lvl3pPr>
            <a:lvl4pPr marL="1600200" indent="-228600">
              <a:spcBef>
                <a:spcPct val="20000"/>
              </a:spcBef>
              <a:buChar char="–"/>
              <a:defRPr sz="2000">
                <a:solidFill>
                  <a:srgbClr val="006699"/>
                </a:solidFill>
                <a:latin typeface="Arial" pitchFamily="34" charset="0"/>
              </a:defRPr>
            </a:lvl4pPr>
            <a:lvl5pPr marL="2057400" indent="-228600">
              <a:spcBef>
                <a:spcPct val="20000"/>
              </a:spcBef>
              <a:buChar char="»"/>
              <a:defRPr sz="2000">
                <a:solidFill>
                  <a:srgbClr val="006699"/>
                </a:solidFill>
                <a:latin typeface="Arial" pitchFamily="34" charset="0"/>
              </a:defRPr>
            </a:lvl5pPr>
            <a:lvl6pPr marL="2514600" indent="-228600" eaLnBrk="0" fontAlgn="base" hangingPunct="0">
              <a:spcBef>
                <a:spcPct val="20000"/>
              </a:spcBef>
              <a:spcAft>
                <a:spcPct val="0"/>
              </a:spcAft>
              <a:buChar char="»"/>
              <a:defRPr sz="2000">
                <a:solidFill>
                  <a:srgbClr val="006699"/>
                </a:solidFill>
                <a:latin typeface="Arial" pitchFamily="34" charset="0"/>
              </a:defRPr>
            </a:lvl6pPr>
            <a:lvl7pPr marL="2971800" indent="-228600" eaLnBrk="0" fontAlgn="base" hangingPunct="0">
              <a:spcBef>
                <a:spcPct val="20000"/>
              </a:spcBef>
              <a:spcAft>
                <a:spcPct val="0"/>
              </a:spcAft>
              <a:buChar char="»"/>
              <a:defRPr sz="2000">
                <a:solidFill>
                  <a:srgbClr val="006699"/>
                </a:solidFill>
                <a:latin typeface="Arial" pitchFamily="34" charset="0"/>
              </a:defRPr>
            </a:lvl7pPr>
            <a:lvl8pPr marL="3429000" indent="-228600" eaLnBrk="0" fontAlgn="base" hangingPunct="0">
              <a:spcBef>
                <a:spcPct val="20000"/>
              </a:spcBef>
              <a:spcAft>
                <a:spcPct val="0"/>
              </a:spcAft>
              <a:buChar char="»"/>
              <a:defRPr sz="2000">
                <a:solidFill>
                  <a:srgbClr val="006699"/>
                </a:solidFill>
                <a:latin typeface="Arial" pitchFamily="34" charset="0"/>
              </a:defRPr>
            </a:lvl8pPr>
            <a:lvl9pPr marL="3886200" indent="-228600" eaLnBrk="0" fontAlgn="base" hangingPunct="0">
              <a:spcBef>
                <a:spcPct val="20000"/>
              </a:spcBef>
              <a:spcAft>
                <a:spcPct val="0"/>
              </a:spcAft>
              <a:buChar char="»"/>
              <a:defRPr sz="2000">
                <a:solidFill>
                  <a:srgbClr val="006699"/>
                </a:solidFill>
                <a:latin typeface="Arial" pitchFamily="34" charset="0"/>
              </a:defRPr>
            </a:lvl9pPr>
          </a:lstStyle>
          <a:p>
            <a:pPr>
              <a:spcBef>
                <a:spcPct val="0"/>
              </a:spcBef>
              <a:buFontTx/>
              <a:buNone/>
              <a:defRPr/>
            </a:pPr>
            <a:r>
              <a:rPr lang="en-US" altLang="de-DE" sz="1800" dirty="0" err="1">
                <a:solidFill>
                  <a:srgbClr val="0070C0"/>
                </a:solidFill>
                <a:latin typeface="+mj-lt"/>
              </a:rPr>
              <a:t>Riahi</a:t>
            </a:r>
            <a:r>
              <a:rPr lang="en-US" altLang="de-DE" sz="1800" dirty="0">
                <a:solidFill>
                  <a:srgbClr val="0070C0"/>
                </a:solidFill>
                <a:latin typeface="+mj-lt"/>
              </a:rPr>
              <a:t>, based on Oran Young, UCSB </a:t>
            </a:r>
          </a:p>
        </p:txBody>
      </p:sp>
      <p:pic>
        <p:nvPicPr>
          <p:cNvPr id="76805" name="Picture 2" descr="https://nl4worldbank.files.wordpress.com/2015/09/sustainable-development-goals.png">
            <a:extLst>
              <a:ext uri="{FF2B5EF4-FFF2-40B4-BE49-F238E27FC236}">
                <a16:creationId xmlns:a16="http://schemas.microsoft.com/office/drawing/2014/main" id="{9BF4BB8B-7BC9-4389-A250-384907CAC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196850"/>
            <a:ext cx="26638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41843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A9234439-157F-4C9F-BCFD-B63AC8262683}"/>
              </a:ext>
            </a:extLst>
          </p:cNvPr>
          <p:cNvPicPr>
            <a:picLocks noChangeAspect="1"/>
          </p:cNvPicPr>
          <p:nvPr/>
        </p:nvPicPr>
        <p:blipFill rotWithShape="1">
          <a:blip r:embed="rId2">
            <a:extLst>
              <a:ext uri="{28A0092B-C50C-407E-A947-70E740481C1C}">
                <a14:useLocalDpi xmlns:a14="http://schemas.microsoft.com/office/drawing/2010/main" val="0"/>
              </a:ext>
            </a:extLst>
          </a:blip>
          <a:srcRect l="11264" t="13987" r="4743" b="19574"/>
          <a:stretch/>
        </p:blipFill>
        <p:spPr>
          <a:xfrm>
            <a:off x="6363266" y="3503076"/>
            <a:ext cx="5828734" cy="2603003"/>
          </a:xfrm>
          <a:prstGeom prst="rect">
            <a:avLst/>
          </a:prstGeom>
        </p:spPr>
      </p:pic>
      <p:sp>
        <p:nvSpPr>
          <p:cNvPr id="2" name="Titel 1">
            <a:extLst>
              <a:ext uri="{FF2B5EF4-FFF2-40B4-BE49-F238E27FC236}">
                <a16:creationId xmlns:a16="http://schemas.microsoft.com/office/drawing/2014/main" id="{6F0042B1-8E50-4524-8929-A3510FCE7137}"/>
              </a:ext>
            </a:extLst>
          </p:cNvPr>
          <p:cNvSpPr>
            <a:spLocks noGrp="1"/>
          </p:cNvSpPr>
          <p:nvPr>
            <p:ph type="title"/>
          </p:nvPr>
        </p:nvSpPr>
        <p:spPr>
          <a:xfrm>
            <a:off x="838200" y="365125"/>
            <a:ext cx="11136464" cy="1325563"/>
          </a:xfrm>
        </p:spPr>
        <p:txBody>
          <a:bodyPr/>
          <a:lstStyle/>
          <a:p>
            <a:r>
              <a:rPr lang="de-DE" dirty="0"/>
              <a:t>Nachhaltigkeit und Frieden bedingen einander</a:t>
            </a:r>
            <a:endParaRPr lang="de-AT" dirty="0"/>
          </a:p>
        </p:txBody>
      </p:sp>
      <p:sp>
        <p:nvSpPr>
          <p:cNvPr id="3" name="Inhaltsplatzhalter 2">
            <a:extLst>
              <a:ext uri="{FF2B5EF4-FFF2-40B4-BE49-F238E27FC236}">
                <a16:creationId xmlns:a16="http://schemas.microsoft.com/office/drawing/2014/main" id="{C958E8FA-A57A-4483-8F5E-1FEC37669340}"/>
              </a:ext>
            </a:extLst>
          </p:cNvPr>
          <p:cNvSpPr>
            <a:spLocks noGrp="1"/>
          </p:cNvSpPr>
          <p:nvPr>
            <p:ph idx="1"/>
          </p:nvPr>
        </p:nvSpPr>
        <p:spPr>
          <a:xfrm>
            <a:off x="838200" y="1566407"/>
            <a:ext cx="10515600" cy="4475619"/>
          </a:xfrm>
        </p:spPr>
        <p:txBody>
          <a:bodyPr>
            <a:normAutofit/>
          </a:bodyPr>
          <a:lstStyle/>
          <a:p>
            <a:r>
              <a:rPr lang="de-DE" dirty="0"/>
              <a:t>Agenda 2030: „Wir sind entschlossen, friedliche, gerechte und inklusive Gesellschaften zu fördern, die frei von Furcht und Gewalt sind. </a:t>
            </a:r>
            <a:r>
              <a:rPr lang="de-DE" b="1" dirty="0"/>
              <a:t>Ohne Frieden kann es keine nachhaltige Entwicklung geben und ohne nachhaltige Entwicklung keinen Frieden</a:t>
            </a:r>
            <a:r>
              <a:rPr lang="de-DE" dirty="0"/>
              <a:t>.”</a:t>
            </a:r>
          </a:p>
          <a:p>
            <a:r>
              <a:rPr lang="de-DE" dirty="0"/>
              <a:t>K</a:t>
            </a:r>
            <a:r>
              <a:rPr lang="de-AT" dirty="0" err="1"/>
              <a:t>rieg</a:t>
            </a:r>
            <a:r>
              <a:rPr lang="de-AT" dirty="0"/>
              <a:t> ist Zerstörung pur</a:t>
            </a:r>
          </a:p>
          <a:p>
            <a:pPr lvl="1"/>
            <a:r>
              <a:rPr lang="de-DE" dirty="0"/>
              <a:t>Z</a:t>
            </a:r>
            <a:r>
              <a:rPr lang="de-AT" dirty="0" err="1"/>
              <a:t>erstörung</a:t>
            </a:r>
            <a:r>
              <a:rPr lang="de-AT" dirty="0"/>
              <a:t> von Menschenleben und Familien</a:t>
            </a:r>
          </a:p>
          <a:p>
            <a:pPr lvl="1"/>
            <a:r>
              <a:rPr lang="de-DE" dirty="0"/>
              <a:t>Z</a:t>
            </a:r>
            <a:r>
              <a:rPr lang="de-AT" dirty="0" err="1"/>
              <a:t>erstörung</a:t>
            </a:r>
            <a:r>
              <a:rPr lang="de-AT" dirty="0"/>
              <a:t> von Kultur</a:t>
            </a:r>
          </a:p>
          <a:p>
            <a:pPr lvl="1"/>
            <a:r>
              <a:rPr lang="de-DE" dirty="0"/>
              <a:t>Z</a:t>
            </a:r>
            <a:r>
              <a:rPr lang="de-AT" dirty="0" err="1"/>
              <a:t>erstörung</a:t>
            </a:r>
            <a:r>
              <a:rPr lang="de-AT" dirty="0"/>
              <a:t> von Natur</a:t>
            </a:r>
          </a:p>
          <a:p>
            <a:pPr lvl="1"/>
            <a:r>
              <a:rPr lang="de-DE" b="1" dirty="0"/>
              <a:t>Z</a:t>
            </a:r>
            <a:r>
              <a:rPr lang="de-AT" b="1" dirty="0" err="1"/>
              <a:t>erstörung</a:t>
            </a:r>
            <a:r>
              <a:rPr lang="de-AT" b="1" dirty="0"/>
              <a:t> von Vertrauen </a:t>
            </a:r>
            <a:r>
              <a:rPr lang="de-AT" b="1" dirty="0">
                <a:sym typeface="Wingdings" panose="05000000000000000000" pitchFamily="2" charset="2"/>
              </a:rPr>
              <a:t> </a:t>
            </a:r>
            <a:br>
              <a:rPr lang="de-AT" b="1" dirty="0">
                <a:sym typeface="Wingdings" panose="05000000000000000000" pitchFamily="2" charset="2"/>
              </a:rPr>
            </a:br>
            <a:r>
              <a:rPr lang="de-DE" b="1" dirty="0"/>
              <a:t>Ohne Vertrauen lassen sich globale Probleme nicht lösen!</a:t>
            </a:r>
            <a:endParaRPr lang="de-AT" b="1" dirty="0"/>
          </a:p>
        </p:txBody>
      </p:sp>
      <p:pic>
        <p:nvPicPr>
          <p:cNvPr id="5" name="Picture 2" descr="https://nl4worldbank.files.wordpress.com/2015/09/sustainable-development-goals.png">
            <a:extLst>
              <a:ext uri="{FF2B5EF4-FFF2-40B4-BE49-F238E27FC236}">
                <a16:creationId xmlns:a16="http://schemas.microsoft.com/office/drawing/2014/main" id="{0A6D626A-153B-4892-91A5-0B505CFC2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022" y="5287439"/>
            <a:ext cx="2682618" cy="150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98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5A1483E-B91F-42B3-A082-D2671B799589}"/>
              </a:ext>
            </a:extLst>
          </p:cNvPr>
          <p:cNvSpPr>
            <a:spLocks noGrp="1"/>
          </p:cNvSpPr>
          <p:nvPr>
            <p:ph type="ftr" sz="quarter" idx="10"/>
          </p:nvPr>
        </p:nvSpPr>
        <p:spPr/>
        <p:txBody>
          <a:bodyPr/>
          <a:lstStyle/>
          <a:p>
            <a:pPr>
              <a:defRPr/>
            </a:pPr>
            <a:r>
              <a:rPr lang="de-AT"/>
              <a:t>Helga Kromp-Kolb  |  BOKU</a:t>
            </a:r>
            <a:endParaRPr lang="en-US"/>
          </a:p>
        </p:txBody>
      </p:sp>
      <p:pic>
        <p:nvPicPr>
          <p:cNvPr id="21507" name="Picture 2" descr="“Historic">
            <a:extLst>
              <a:ext uri="{FF2B5EF4-FFF2-40B4-BE49-F238E27FC236}">
                <a16:creationId xmlns:a16="http://schemas.microsoft.com/office/drawing/2014/main" id="{2D05DA6C-7563-446B-9C15-42332CE1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6" y="1"/>
            <a:ext cx="6156325"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19A523-2D3B-4EF7-8DBF-2A039B618534}"/>
              </a:ext>
            </a:extLst>
          </p:cNvPr>
          <p:cNvSpPr txBox="1"/>
          <p:nvPr/>
        </p:nvSpPr>
        <p:spPr>
          <a:xfrm>
            <a:off x="5908675" y="6021389"/>
            <a:ext cx="2700338" cy="369887"/>
          </a:xfrm>
          <a:prstGeom prst="rect">
            <a:avLst/>
          </a:prstGeom>
          <a:noFill/>
        </p:spPr>
        <p:txBody>
          <a:bodyPr>
            <a:spAutoFit/>
          </a:bodyPr>
          <a:lstStyle/>
          <a:p>
            <a:pPr>
              <a:defRPr/>
            </a:pPr>
            <a:r>
              <a:rPr lang="de-AT" dirty="0">
                <a:solidFill>
                  <a:schemeClr val="bg1"/>
                </a:solidFill>
                <a:latin typeface="+mj-lt"/>
              </a:rPr>
              <a:t>Luke Kemp 2019</a:t>
            </a:r>
          </a:p>
        </p:txBody>
      </p:sp>
      <p:sp>
        <p:nvSpPr>
          <p:cNvPr id="25606" name="Content Placeholder 2">
            <a:extLst>
              <a:ext uri="{FF2B5EF4-FFF2-40B4-BE49-F238E27FC236}">
                <a16:creationId xmlns:a16="http://schemas.microsoft.com/office/drawing/2014/main" id="{BF99FE66-9AC9-42BE-8925-F18C2B17D0C4}"/>
              </a:ext>
            </a:extLst>
          </p:cNvPr>
          <p:cNvSpPr>
            <a:spLocks noGrp="1"/>
          </p:cNvSpPr>
          <p:nvPr>
            <p:ph idx="1"/>
          </p:nvPr>
        </p:nvSpPr>
        <p:spPr>
          <a:xfrm>
            <a:off x="1774825" y="2060576"/>
            <a:ext cx="4681538" cy="3825875"/>
          </a:xfrm>
        </p:spPr>
        <p:txBody>
          <a:bodyPr>
            <a:normAutofit lnSpcReduction="10000"/>
          </a:bodyPr>
          <a:lstStyle/>
          <a:p>
            <a:pPr marL="0" indent="0">
              <a:buNone/>
              <a:defRPr/>
            </a:pPr>
            <a:r>
              <a:rPr lang="de-AT" altLang="de-DE" sz="2600" dirty="0">
                <a:solidFill>
                  <a:srgbClr val="FFC000"/>
                </a:solidFill>
              </a:rPr>
              <a:t>Wiederkehrende Ursachen:</a:t>
            </a:r>
          </a:p>
          <a:p>
            <a:pPr>
              <a:defRPr/>
            </a:pPr>
            <a:r>
              <a:rPr lang="de-AT" altLang="de-DE" sz="2600" dirty="0">
                <a:solidFill>
                  <a:srgbClr val="FFC000"/>
                </a:solidFill>
              </a:rPr>
              <a:t>Klimawandel</a:t>
            </a:r>
          </a:p>
          <a:p>
            <a:pPr>
              <a:defRPr/>
            </a:pPr>
            <a:r>
              <a:rPr lang="de-AT" altLang="de-DE" sz="2600" dirty="0">
                <a:solidFill>
                  <a:srgbClr val="FFC000"/>
                </a:solidFill>
              </a:rPr>
              <a:t>Umweltzerstörung</a:t>
            </a:r>
          </a:p>
          <a:p>
            <a:pPr>
              <a:defRPr/>
            </a:pPr>
            <a:r>
              <a:rPr lang="de-AT" altLang="de-DE" sz="2600" dirty="0">
                <a:solidFill>
                  <a:srgbClr val="FFC000"/>
                </a:solidFill>
              </a:rPr>
              <a:t>Ungleichheit / </a:t>
            </a:r>
            <a:br>
              <a:rPr lang="de-AT" altLang="de-DE" sz="2600" dirty="0">
                <a:solidFill>
                  <a:srgbClr val="FFC000"/>
                </a:solidFill>
              </a:rPr>
            </a:br>
            <a:r>
              <a:rPr lang="de-AT" altLang="de-DE" sz="2600" dirty="0">
                <a:solidFill>
                  <a:srgbClr val="FFC000"/>
                </a:solidFill>
              </a:rPr>
              <a:t>Oligarchie</a:t>
            </a:r>
          </a:p>
          <a:p>
            <a:pPr>
              <a:defRPr/>
            </a:pPr>
            <a:r>
              <a:rPr lang="de-AT" altLang="de-DE" sz="2600" dirty="0">
                <a:solidFill>
                  <a:srgbClr val="FFC000"/>
                </a:solidFill>
              </a:rPr>
              <a:t>Komplexität</a:t>
            </a:r>
          </a:p>
          <a:p>
            <a:pPr lvl="1">
              <a:defRPr/>
            </a:pPr>
            <a:r>
              <a:rPr lang="de-AT" altLang="de-DE" sz="2600" dirty="0">
                <a:solidFill>
                  <a:srgbClr val="FFC000"/>
                </a:solidFill>
              </a:rPr>
              <a:t>EROI</a:t>
            </a:r>
          </a:p>
          <a:p>
            <a:pPr>
              <a:defRPr/>
            </a:pPr>
            <a:r>
              <a:rPr lang="de-AT" altLang="de-DE" sz="2600" dirty="0">
                <a:solidFill>
                  <a:srgbClr val="FFC000"/>
                </a:solidFill>
              </a:rPr>
              <a:t>Externe Schocks</a:t>
            </a:r>
          </a:p>
          <a:p>
            <a:pPr>
              <a:defRPr/>
            </a:pPr>
            <a:r>
              <a:rPr lang="de-AT" altLang="de-DE" sz="2600" dirty="0">
                <a:solidFill>
                  <a:srgbClr val="FFC000"/>
                </a:solidFill>
              </a:rPr>
              <a:t>Zufall</a:t>
            </a:r>
          </a:p>
          <a:p>
            <a:pPr>
              <a:defRPr/>
            </a:pPr>
            <a:endParaRPr lang="de-AT" altLang="de-DE" dirty="0">
              <a:solidFill>
                <a:schemeClr val="bg1"/>
              </a:solidFill>
            </a:endParaRPr>
          </a:p>
        </p:txBody>
      </p:sp>
      <p:sp>
        <p:nvSpPr>
          <p:cNvPr id="21510" name="Title 1">
            <a:extLst>
              <a:ext uri="{FF2B5EF4-FFF2-40B4-BE49-F238E27FC236}">
                <a16:creationId xmlns:a16="http://schemas.microsoft.com/office/drawing/2014/main" id="{1D7A9901-C2BB-4B31-B6F3-1284DC5D457A}"/>
              </a:ext>
            </a:extLst>
          </p:cNvPr>
          <p:cNvSpPr>
            <a:spLocks noGrp="1"/>
          </p:cNvSpPr>
          <p:nvPr>
            <p:ph type="title"/>
          </p:nvPr>
        </p:nvSpPr>
        <p:spPr>
          <a:xfrm>
            <a:off x="1631951" y="476251"/>
            <a:ext cx="3311525" cy="1368425"/>
          </a:xfrm>
        </p:spPr>
        <p:txBody>
          <a:bodyPr/>
          <a:lstStyle/>
          <a:p>
            <a:r>
              <a:rPr lang="de-AT" altLang="de-DE" sz="3800">
                <a:solidFill>
                  <a:schemeClr val="bg1"/>
                </a:solidFill>
              </a:rPr>
              <a:t>Kollaps von Zivilisationen</a:t>
            </a:r>
          </a:p>
        </p:txBody>
      </p:sp>
      <p:sp>
        <p:nvSpPr>
          <p:cNvPr id="9" name="TextBox 8">
            <a:extLst>
              <a:ext uri="{FF2B5EF4-FFF2-40B4-BE49-F238E27FC236}">
                <a16:creationId xmlns:a16="http://schemas.microsoft.com/office/drawing/2014/main" id="{83524B36-C01E-4A45-9F8B-2F8F8C672984}"/>
              </a:ext>
            </a:extLst>
          </p:cNvPr>
          <p:cNvSpPr txBox="1"/>
          <p:nvPr/>
        </p:nvSpPr>
        <p:spPr>
          <a:xfrm>
            <a:off x="5895976" y="2441575"/>
            <a:ext cx="1604963" cy="369888"/>
          </a:xfrm>
          <a:prstGeom prst="rect">
            <a:avLst/>
          </a:prstGeom>
          <a:noFill/>
        </p:spPr>
        <p:txBody>
          <a:bodyPr>
            <a:spAutoFit/>
          </a:bodyPr>
          <a:lstStyle/>
          <a:p>
            <a:pPr algn="r">
              <a:defRPr/>
            </a:pPr>
            <a:r>
              <a:rPr lang="de-AT" dirty="0">
                <a:solidFill>
                  <a:srgbClr val="FFCC00"/>
                </a:solidFill>
                <a:latin typeface="+mj-lt"/>
              </a:rPr>
              <a:t>Karthago</a:t>
            </a:r>
          </a:p>
        </p:txBody>
      </p:sp>
      <p:sp>
        <p:nvSpPr>
          <p:cNvPr id="10" name="TextBox 9">
            <a:extLst>
              <a:ext uri="{FF2B5EF4-FFF2-40B4-BE49-F238E27FC236}">
                <a16:creationId xmlns:a16="http://schemas.microsoft.com/office/drawing/2014/main" id="{6DD73A07-3541-4D3A-BD54-26F76FC03DC1}"/>
              </a:ext>
            </a:extLst>
          </p:cNvPr>
          <p:cNvSpPr txBox="1"/>
          <p:nvPr/>
        </p:nvSpPr>
        <p:spPr>
          <a:xfrm>
            <a:off x="5100638" y="3573463"/>
            <a:ext cx="2940050" cy="369332"/>
          </a:xfrm>
          <a:prstGeom prst="rect">
            <a:avLst/>
          </a:prstGeom>
          <a:noFill/>
        </p:spPr>
        <p:txBody>
          <a:bodyPr>
            <a:spAutoFit/>
          </a:bodyPr>
          <a:lstStyle/>
          <a:p>
            <a:pPr algn="r">
              <a:defRPr/>
            </a:pPr>
            <a:r>
              <a:rPr lang="de-AT" dirty="0">
                <a:solidFill>
                  <a:srgbClr val="FFCC00"/>
                </a:solidFill>
                <a:latin typeface="+mj-lt"/>
              </a:rPr>
              <a:t>Klass. Griechenland</a:t>
            </a:r>
          </a:p>
        </p:txBody>
      </p:sp>
      <p:sp>
        <p:nvSpPr>
          <p:cNvPr id="11" name="TextBox 10">
            <a:extLst>
              <a:ext uri="{FF2B5EF4-FFF2-40B4-BE49-F238E27FC236}">
                <a16:creationId xmlns:a16="http://schemas.microsoft.com/office/drawing/2014/main" id="{539ABA29-3ECA-4CE6-B78F-ACE40C2328D8}"/>
              </a:ext>
            </a:extLst>
          </p:cNvPr>
          <p:cNvSpPr txBox="1"/>
          <p:nvPr/>
        </p:nvSpPr>
        <p:spPr>
          <a:xfrm>
            <a:off x="5951538" y="5157788"/>
            <a:ext cx="2665412" cy="369332"/>
          </a:xfrm>
          <a:prstGeom prst="rect">
            <a:avLst/>
          </a:prstGeom>
          <a:noFill/>
        </p:spPr>
        <p:txBody>
          <a:bodyPr>
            <a:spAutoFit/>
          </a:bodyPr>
          <a:lstStyle/>
          <a:p>
            <a:pPr algn="r">
              <a:defRPr/>
            </a:pPr>
            <a:r>
              <a:rPr lang="de-AT" dirty="0">
                <a:solidFill>
                  <a:srgbClr val="FFCC00"/>
                </a:solidFill>
                <a:latin typeface="+mj-lt"/>
              </a:rPr>
              <a:t>Römisches Reich</a:t>
            </a:r>
          </a:p>
        </p:txBody>
      </p:sp>
      <p:sp>
        <p:nvSpPr>
          <p:cNvPr id="2" name="Textfeld 1">
            <a:extLst>
              <a:ext uri="{FF2B5EF4-FFF2-40B4-BE49-F238E27FC236}">
                <a16:creationId xmlns:a16="http://schemas.microsoft.com/office/drawing/2014/main" id="{B31CB4D9-3383-4FB3-8CBA-123A226A2B76}"/>
              </a:ext>
            </a:extLst>
          </p:cNvPr>
          <p:cNvSpPr txBox="1"/>
          <p:nvPr/>
        </p:nvSpPr>
        <p:spPr>
          <a:xfrm>
            <a:off x="9342438" y="169682"/>
            <a:ext cx="2799761" cy="2954655"/>
          </a:xfrm>
          <a:prstGeom prst="rect">
            <a:avLst/>
          </a:prstGeom>
          <a:noFill/>
        </p:spPr>
        <p:txBody>
          <a:bodyPr wrap="square" rtlCol="0">
            <a:spAutoFit/>
          </a:bodyPr>
          <a:lstStyle/>
          <a:p>
            <a:r>
              <a:rPr lang="de-DE" sz="3200" dirty="0">
                <a:solidFill>
                  <a:schemeClr val="bg1"/>
                </a:solidFill>
              </a:rPr>
              <a:t>Zivilisationen </a:t>
            </a:r>
            <a:br>
              <a:rPr lang="de-DE" sz="3200" dirty="0">
                <a:solidFill>
                  <a:schemeClr val="bg1"/>
                </a:solidFill>
              </a:rPr>
            </a:br>
            <a:r>
              <a:rPr lang="de-DE" sz="3200" dirty="0">
                <a:solidFill>
                  <a:schemeClr val="bg1"/>
                </a:solidFill>
              </a:rPr>
              <a:t>werden nicht umgebracht, </a:t>
            </a:r>
            <a:br>
              <a:rPr lang="de-DE" sz="3200" dirty="0">
                <a:solidFill>
                  <a:schemeClr val="bg1"/>
                </a:solidFill>
              </a:rPr>
            </a:br>
            <a:r>
              <a:rPr lang="de-DE" sz="3200" dirty="0">
                <a:solidFill>
                  <a:schemeClr val="bg1"/>
                </a:solidFill>
              </a:rPr>
              <a:t>sie begehen Selbstmord.</a:t>
            </a:r>
          </a:p>
          <a:p>
            <a:r>
              <a:rPr lang="de-AT" sz="2600" dirty="0">
                <a:solidFill>
                  <a:schemeClr val="bg1"/>
                </a:solidFill>
              </a:rPr>
              <a:t>Arnold J. Toynbee</a:t>
            </a:r>
          </a:p>
        </p:txBody>
      </p:sp>
    </p:spTree>
    <p:extLst>
      <p:ext uri="{BB962C8B-B14F-4D97-AF65-F5344CB8AC3E}">
        <p14:creationId xmlns:p14="http://schemas.microsoft.com/office/powerpoint/2010/main" val="192913013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AF4CA-CC09-4D35-897F-8D0ABB106F79}"/>
              </a:ext>
            </a:extLst>
          </p:cNvPr>
          <p:cNvSpPr>
            <a:spLocks noGrp="1"/>
          </p:cNvSpPr>
          <p:nvPr>
            <p:ph type="title"/>
          </p:nvPr>
        </p:nvSpPr>
        <p:spPr/>
        <p:txBody>
          <a:bodyPr/>
          <a:lstStyle/>
          <a:p>
            <a:r>
              <a:rPr lang="de-DE" dirty="0"/>
              <a:t>Gefordert sind alle:</a:t>
            </a:r>
            <a:endParaRPr lang="de-AT" dirty="0"/>
          </a:p>
        </p:txBody>
      </p:sp>
      <p:sp>
        <p:nvSpPr>
          <p:cNvPr id="5" name="Inhaltsplatzhalter 4">
            <a:extLst>
              <a:ext uri="{FF2B5EF4-FFF2-40B4-BE49-F238E27FC236}">
                <a16:creationId xmlns:a16="http://schemas.microsoft.com/office/drawing/2014/main" id="{29956A2B-41D3-4314-8B22-406B091606B1}"/>
              </a:ext>
            </a:extLst>
          </p:cNvPr>
          <p:cNvSpPr>
            <a:spLocks noGrp="1"/>
          </p:cNvSpPr>
          <p:nvPr>
            <p:ph idx="1"/>
          </p:nvPr>
        </p:nvSpPr>
        <p:spPr>
          <a:xfrm>
            <a:off x="838200" y="1618235"/>
            <a:ext cx="10515600" cy="4351338"/>
          </a:xfrm>
        </p:spPr>
        <p:txBody>
          <a:bodyPr/>
          <a:lstStyle/>
          <a:p>
            <a:r>
              <a:rPr lang="de-DE" sz="3600" b="1" dirty="0">
                <a:sym typeface="Wingdings" panose="05000000000000000000" pitchFamily="2" charset="2"/>
              </a:rPr>
              <a:t>Schlüssel: Bildung</a:t>
            </a:r>
          </a:p>
          <a:p>
            <a:pPr marL="0" indent="0">
              <a:buNone/>
            </a:pPr>
            <a:r>
              <a:rPr lang="de-DE" b="1" dirty="0">
                <a:sym typeface="Wingdings" panose="05000000000000000000" pitchFamily="2" charset="2"/>
              </a:rPr>
              <a:t>Kritisches, systemisches Denken, Toleranz, Wertschätzung</a:t>
            </a:r>
          </a:p>
          <a:p>
            <a:r>
              <a:rPr lang="de-DE" sz="3600" b="1" dirty="0">
                <a:sym typeface="Wingdings" panose="05000000000000000000" pitchFamily="2" charset="2"/>
              </a:rPr>
              <a:t>Schlüssel: Medien </a:t>
            </a:r>
          </a:p>
          <a:p>
            <a:pPr marL="0" indent="0">
              <a:buNone/>
            </a:pPr>
            <a:r>
              <a:rPr lang="de-DE" b="1" dirty="0">
                <a:sym typeface="Wingdings" panose="05000000000000000000" pitchFamily="2" charset="2"/>
              </a:rPr>
              <a:t>“ … </a:t>
            </a:r>
            <a:r>
              <a:rPr lang="en-US" b="1" dirty="0"/>
              <a:t>to inform, to arouse, to reflect, to state our dangers and our opportunities, to indicate our crises and our choices, to lead, mold, educate and sometimes even anger public opinion</a:t>
            </a:r>
            <a:r>
              <a:rPr lang="en-US" dirty="0"/>
              <a:t>.” (JFK 1961)</a:t>
            </a:r>
            <a:endParaRPr lang="de-AT" b="1" dirty="0"/>
          </a:p>
          <a:p>
            <a:r>
              <a:rPr lang="de-DE" sz="3600" b="1" dirty="0">
                <a:sym typeface="Wingdings" panose="05000000000000000000" pitchFamily="2" charset="2"/>
              </a:rPr>
              <a:t>Schlüssel: Politik</a:t>
            </a:r>
          </a:p>
          <a:p>
            <a:pPr marL="0" indent="0">
              <a:buNone/>
            </a:pPr>
            <a:r>
              <a:rPr lang="de-DE" b="1" dirty="0">
                <a:sym typeface="Wingdings" panose="05000000000000000000" pitchFamily="2" charset="2"/>
              </a:rPr>
              <a:t>Daseinsvorsorge, ehrliche Kommunikation,  ……</a:t>
            </a:r>
          </a:p>
          <a:p>
            <a:endParaRPr lang="de-AT" dirty="0"/>
          </a:p>
        </p:txBody>
      </p:sp>
    </p:spTree>
    <p:extLst>
      <p:ext uri="{BB962C8B-B14F-4D97-AF65-F5344CB8AC3E}">
        <p14:creationId xmlns:p14="http://schemas.microsoft.com/office/powerpoint/2010/main" val="895914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FABB4-E697-497B-8970-A1C4C44657C2}"/>
              </a:ext>
            </a:extLst>
          </p:cNvPr>
          <p:cNvSpPr>
            <a:spLocks noGrp="1"/>
          </p:cNvSpPr>
          <p:nvPr>
            <p:ph type="title"/>
          </p:nvPr>
        </p:nvSpPr>
        <p:spPr>
          <a:xfrm>
            <a:off x="838200" y="365125"/>
            <a:ext cx="9204832" cy="1325563"/>
          </a:xfrm>
        </p:spPr>
        <p:txBody>
          <a:bodyPr>
            <a:normAutofit/>
          </a:bodyPr>
          <a:lstStyle/>
          <a:p>
            <a:r>
              <a:rPr lang="de-DE" sz="4200" dirty="0"/>
              <a:t>Mutiges, revolutionäres Denken gefragt</a:t>
            </a:r>
          </a:p>
        </p:txBody>
      </p:sp>
      <p:sp>
        <p:nvSpPr>
          <p:cNvPr id="3" name="Inhaltsplatzhalter 2">
            <a:extLst>
              <a:ext uri="{FF2B5EF4-FFF2-40B4-BE49-F238E27FC236}">
                <a16:creationId xmlns:a16="http://schemas.microsoft.com/office/drawing/2014/main" id="{2BE198F0-FA0F-4022-8C44-E7B1702C6D32}"/>
              </a:ext>
            </a:extLst>
          </p:cNvPr>
          <p:cNvSpPr>
            <a:spLocks noGrp="1"/>
          </p:cNvSpPr>
          <p:nvPr>
            <p:ph sz="half" idx="2"/>
          </p:nvPr>
        </p:nvSpPr>
        <p:spPr>
          <a:xfrm>
            <a:off x="1258219" y="1750544"/>
            <a:ext cx="9414904" cy="4104690"/>
          </a:xfrm>
        </p:spPr>
        <p:txBody>
          <a:bodyPr>
            <a:normAutofit/>
          </a:bodyPr>
          <a:lstStyle/>
          <a:p>
            <a:r>
              <a:rPr lang="de-AT" altLang="de-DE" dirty="0"/>
              <a:t>„Das fundamentale Problem der Klimapolitik sind </a:t>
            </a:r>
            <a:br>
              <a:rPr lang="de-AT" altLang="de-DE" dirty="0"/>
            </a:br>
            <a:r>
              <a:rPr lang="de-AT" altLang="de-DE" dirty="0"/>
              <a:t>nicht die wissenschaftlichen Fakten, </a:t>
            </a:r>
            <a:br>
              <a:rPr lang="de-AT" altLang="de-DE" dirty="0"/>
            </a:br>
            <a:r>
              <a:rPr lang="de-AT" altLang="de-DE" dirty="0"/>
              <a:t>sondern Konflikte um Weltanschauungen und Werte.“  (Ottmar Edenhofer)</a:t>
            </a:r>
          </a:p>
          <a:p>
            <a:r>
              <a:rPr lang="de-AT" altLang="de-DE" dirty="0"/>
              <a:t>Wir werden sie explizit ansprechen und </a:t>
            </a:r>
            <a:br>
              <a:rPr lang="de-AT" altLang="de-DE" dirty="0"/>
            </a:br>
            <a:r>
              <a:rPr lang="de-AT" altLang="de-DE" dirty="0"/>
              <a:t>als Gesellschaft aushandeln müssen, </a:t>
            </a:r>
            <a:br>
              <a:rPr lang="de-AT" altLang="de-DE" dirty="0"/>
            </a:br>
            <a:r>
              <a:rPr lang="de-AT" altLang="de-DE" dirty="0"/>
              <a:t>wenn wir </a:t>
            </a:r>
            <a:r>
              <a:rPr lang="de-AT" altLang="de-DE" dirty="0" err="1"/>
              <a:t>hot</a:t>
            </a:r>
            <a:r>
              <a:rPr lang="de-AT" altLang="de-DE" dirty="0"/>
              <a:t> </a:t>
            </a:r>
            <a:r>
              <a:rPr lang="de-AT" altLang="de-DE" dirty="0" err="1"/>
              <a:t>house</a:t>
            </a:r>
            <a:r>
              <a:rPr lang="de-AT" altLang="de-DE" dirty="0"/>
              <a:t> </a:t>
            </a:r>
            <a:r>
              <a:rPr lang="de-AT" altLang="de-DE" dirty="0" err="1"/>
              <a:t>earth</a:t>
            </a:r>
            <a:r>
              <a:rPr lang="de-AT" altLang="de-DE" dirty="0"/>
              <a:t> vermeiden wollen!</a:t>
            </a:r>
          </a:p>
          <a:p>
            <a:pPr marL="0" indent="0">
              <a:buNone/>
            </a:pPr>
            <a:r>
              <a:rPr lang="de-DE" altLang="de-DE" dirty="0">
                <a:sym typeface="Wingdings" panose="05000000000000000000" pitchFamily="2" charset="2"/>
              </a:rPr>
              <a:t> </a:t>
            </a:r>
            <a:r>
              <a:rPr lang="de-DE" altLang="de-DE" b="1" dirty="0">
                <a:sym typeface="Wingdings" panose="05000000000000000000" pitchFamily="2" charset="2"/>
              </a:rPr>
              <a:t>Das ist unbequem und verlangt Veränderung!</a:t>
            </a:r>
            <a:endParaRPr lang="de-AT" altLang="de-DE" b="1" dirty="0"/>
          </a:p>
          <a:p>
            <a:endParaRPr lang="de-DE" dirty="0"/>
          </a:p>
          <a:p>
            <a:endParaRPr lang="de-DE" dirty="0"/>
          </a:p>
        </p:txBody>
      </p:sp>
    </p:spTree>
    <p:extLst>
      <p:ext uri="{BB962C8B-B14F-4D97-AF65-F5344CB8AC3E}">
        <p14:creationId xmlns:p14="http://schemas.microsoft.com/office/powerpoint/2010/main" val="454182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A2ADF-5CF5-4049-9681-47AB9D87DA9D}"/>
              </a:ext>
            </a:extLst>
          </p:cNvPr>
          <p:cNvSpPr>
            <a:spLocks noGrp="1"/>
          </p:cNvSpPr>
          <p:nvPr>
            <p:ph type="title"/>
          </p:nvPr>
        </p:nvSpPr>
        <p:spPr>
          <a:xfrm>
            <a:off x="838200" y="208252"/>
            <a:ext cx="10515600" cy="1325563"/>
          </a:xfrm>
        </p:spPr>
        <p:txBody>
          <a:bodyPr/>
          <a:lstStyle/>
          <a:p>
            <a:r>
              <a:rPr lang="de-DE" dirty="0"/>
              <a:t>Kann eine Demokratie das leisten?</a:t>
            </a:r>
            <a:endParaRPr lang="de-AT" dirty="0"/>
          </a:p>
        </p:txBody>
      </p:sp>
      <p:sp>
        <p:nvSpPr>
          <p:cNvPr id="3" name="Inhaltsplatzhalter 2">
            <a:extLst>
              <a:ext uri="{FF2B5EF4-FFF2-40B4-BE49-F238E27FC236}">
                <a16:creationId xmlns:a16="http://schemas.microsoft.com/office/drawing/2014/main" id="{1C21E3C8-4DA8-4A5C-BC9E-4680209163B1}"/>
              </a:ext>
            </a:extLst>
          </p:cNvPr>
          <p:cNvSpPr>
            <a:spLocks noGrp="1"/>
          </p:cNvSpPr>
          <p:nvPr>
            <p:ph idx="1"/>
          </p:nvPr>
        </p:nvSpPr>
        <p:spPr>
          <a:xfrm>
            <a:off x="6950075" y="2309567"/>
            <a:ext cx="5172017" cy="3732458"/>
          </a:xfrm>
        </p:spPr>
        <p:txBody>
          <a:bodyPr/>
          <a:lstStyle/>
          <a:p>
            <a:r>
              <a:rPr lang="de-DE" b="1" dirty="0"/>
              <a:t>Klima-</a:t>
            </a:r>
            <a:br>
              <a:rPr lang="de-DE" b="1" dirty="0"/>
            </a:br>
            <a:r>
              <a:rPr lang="de-DE" b="1" dirty="0" err="1"/>
              <a:t>Bürger:innenrat</a:t>
            </a:r>
            <a:endParaRPr lang="de-DE" b="1" dirty="0"/>
          </a:p>
          <a:p>
            <a:endParaRPr lang="de-DE" b="1" dirty="0"/>
          </a:p>
          <a:p>
            <a:pPr lvl="1"/>
            <a:r>
              <a:rPr lang="de-DE" dirty="0"/>
              <a:t>90 Menschen, repräsentativ für Österreich</a:t>
            </a:r>
          </a:p>
          <a:p>
            <a:pPr lvl="1"/>
            <a:r>
              <a:rPr lang="de-DE" dirty="0"/>
              <a:t>In 6 Wochenenden </a:t>
            </a:r>
            <a:r>
              <a:rPr lang="de-DE" dirty="0">
                <a:sym typeface="Wingdings" panose="05000000000000000000" pitchFamily="2" charset="2"/>
              </a:rPr>
              <a:t>fast 100 gute Vorschläge, </a:t>
            </a:r>
            <a:r>
              <a:rPr lang="de-DE" dirty="0" err="1">
                <a:sym typeface="Wingdings" panose="05000000000000000000" pitchFamily="2" charset="2"/>
              </a:rPr>
              <a:t>grossteils</a:t>
            </a:r>
            <a:r>
              <a:rPr lang="de-DE" dirty="0">
                <a:sym typeface="Wingdings" panose="05000000000000000000" pitchFamily="2" charset="2"/>
              </a:rPr>
              <a:t> einstimmig</a:t>
            </a:r>
          </a:p>
          <a:p>
            <a:endParaRPr lang="de-AT" b="1" dirty="0"/>
          </a:p>
        </p:txBody>
      </p:sp>
      <p:pic>
        <p:nvPicPr>
          <p:cNvPr id="4" name="Picture 3" descr="an_inconvenient_truth_vs_a_reassuring_lie">
            <a:extLst>
              <a:ext uri="{FF2B5EF4-FFF2-40B4-BE49-F238E27FC236}">
                <a16:creationId xmlns:a16="http://schemas.microsoft.com/office/drawing/2014/main" id="{4C031C09-625D-4660-BB4B-8022598C5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8200" y="1690688"/>
            <a:ext cx="6111875" cy="4094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Grafik 5">
            <a:extLst>
              <a:ext uri="{FF2B5EF4-FFF2-40B4-BE49-F238E27FC236}">
                <a16:creationId xmlns:a16="http://schemas.microsoft.com/office/drawing/2014/main" id="{06A885FF-BEC6-4F7D-9D2F-4C36DE95F1C0}"/>
              </a:ext>
            </a:extLst>
          </p:cNvPr>
          <p:cNvPicPr>
            <a:picLocks noChangeAspect="1"/>
          </p:cNvPicPr>
          <p:nvPr/>
        </p:nvPicPr>
        <p:blipFill>
          <a:blip r:embed="rId3"/>
          <a:stretch>
            <a:fillRect/>
          </a:stretch>
        </p:blipFill>
        <p:spPr>
          <a:xfrm>
            <a:off x="9928673" y="871033"/>
            <a:ext cx="1853836" cy="2613986"/>
          </a:xfrm>
          <a:prstGeom prst="rect">
            <a:avLst/>
          </a:prstGeom>
          <a:ln>
            <a:solidFill>
              <a:schemeClr val="tx1"/>
            </a:solidFill>
          </a:ln>
        </p:spPr>
      </p:pic>
    </p:spTree>
    <p:extLst>
      <p:ext uri="{BB962C8B-B14F-4D97-AF65-F5344CB8AC3E}">
        <p14:creationId xmlns:p14="http://schemas.microsoft.com/office/powerpoint/2010/main" val="215334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FD9C9-5C98-4B1B-8AC7-F77D432AA6B9}"/>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D5F93DE9-49D3-449B-9A18-A76F68FD3805}"/>
              </a:ext>
            </a:extLst>
          </p:cNvPr>
          <p:cNvSpPr>
            <a:spLocks noGrp="1"/>
          </p:cNvSpPr>
          <p:nvPr>
            <p:ph idx="1"/>
          </p:nvPr>
        </p:nvSpPr>
        <p:spPr>
          <a:xfrm>
            <a:off x="838199" y="1825625"/>
            <a:ext cx="10923165" cy="4351338"/>
          </a:xfrm>
        </p:spPr>
        <p:txBody>
          <a:bodyPr>
            <a:normAutofit lnSpcReduction="10000"/>
          </a:bodyPr>
          <a:lstStyle/>
          <a:p>
            <a:r>
              <a:rPr lang="de-DE" dirty="0"/>
              <a:t>Wollen Sie gesünder, länger und länger gesund leben?</a:t>
            </a:r>
          </a:p>
          <a:p>
            <a:r>
              <a:rPr lang="de-DE" dirty="0"/>
              <a:t>Stört Sie der Lärm, die Gefährdung und das fehlende Grün in der Stadt?</a:t>
            </a:r>
          </a:p>
          <a:p>
            <a:r>
              <a:rPr lang="de-DE" dirty="0"/>
              <a:t>Irritieren Sie die hohen Energiekosten und die Anhängigkeit von russischem Gas?</a:t>
            </a:r>
          </a:p>
          <a:p>
            <a:r>
              <a:rPr lang="de-DE" dirty="0"/>
              <a:t>Wollen Sie durch blühende Wiesen wandern und in sauberen </a:t>
            </a:r>
            <a:r>
              <a:rPr lang="de-DE" dirty="0" err="1"/>
              <a:t>Seeen</a:t>
            </a:r>
            <a:r>
              <a:rPr lang="de-DE" dirty="0"/>
              <a:t> baden?</a:t>
            </a:r>
          </a:p>
          <a:p>
            <a:r>
              <a:rPr lang="de-DE" dirty="0"/>
              <a:t>Wünschen Sie sich und allen Menschen Frieden statt steigenden Militärausgaben?</a:t>
            </a:r>
          </a:p>
          <a:p>
            <a:endParaRPr lang="de-DE" dirty="0"/>
          </a:p>
          <a:p>
            <a:r>
              <a:rPr lang="de-DE" dirty="0">
                <a:sym typeface="Wingdings" panose="05000000000000000000" pitchFamily="2" charset="2"/>
              </a:rPr>
              <a:t></a:t>
            </a:r>
            <a:r>
              <a:rPr lang="de-AT" dirty="0">
                <a:sym typeface="Wingdings" panose="05000000000000000000" pitchFamily="2" charset="2"/>
              </a:rPr>
              <a:t> alles zugleich Beitrag zum Klimaschutz</a:t>
            </a:r>
            <a:endParaRPr lang="de-AT" dirty="0"/>
          </a:p>
        </p:txBody>
      </p:sp>
    </p:spTree>
    <p:extLst>
      <p:ext uri="{BB962C8B-B14F-4D97-AF65-F5344CB8AC3E}">
        <p14:creationId xmlns:p14="http://schemas.microsoft.com/office/powerpoint/2010/main" val="3155151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8B9FC-F6E3-4DFF-82FD-2E1AC2B0FB16}"/>
              </a:ext>
            </a:extLst>
          </p:cNvPr>
          <p:cNvSpPr>
            <a:spLocks noGrp="1"/>
          </p:cNvSpPr>
          <p:nvPr>
            <p:ph type="title"/>
          </p:nvPr>
        </p:nvSpPr>
        <p:spPr/>
        <p:txBody>
          <a:bodyPr/>
          <a:lstStyle/>
          <a:p>
            <a:r>
              <a:rPr lang="de-DE" dirty="0"/>
              <a:t>Schritte zur Transformation</a:t>
            </a:r>
            <a:endParaRPr lang="de-AT" dirty="0"/>
          </a:p>
        </p:txBody>
      </p:sp>
      <p:sp>
        <p:nvSpPr>
          <p:cNvPr id="3" name="Inhaltsplatzhalter 2">
            <a:extLst>
              <a:ext uri="{FF2B5EF4-FFF2-40B4-BE49-F238E27FC236}">
                <a16:creationId xmlns:a16="http://schemas.microsoft.com/office/drawing/2014/main" id="{C535B363-4702-43B0-A989-8D41CCB115DA}"/>
              </a:ext>
            </a:extLst>
          </p:cNvPr>
          <p:cNvSpPr>
            <a:spLocks noGrp="1"/>
          </p:cNvSpPr>
          <p:nvPr>
            <p:ph idx="1"/>
          </p:nvPr>
        </p:nvSpPr>
        <p:spPr/>
        <p:txBody>
          <a:bodyPr>
            <a:normAutofit/>
          </a:bodyPr>
          <a:lstStyle/>
          <a:p>
            <a:pPr algn="just">
              <a:lnSpc>
                <a:spcPct val="110000"/>
              </a:lnSpc>
              <a:spcAft>
                <a:spcPts val="600"/>
              </a:spcAft>
            </a:pPr>
            <a:r>
              <a:rPr lang="de-D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Unsere Vorliebe </a:t>
            </a:r>
            <a:r>
              <a:rPr lang="de-D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für´s</a:t>
            </a:r>
            <a:r>
              <a:rPr lang="de-D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Negative überwinden (altes Gehirn)/ die richtigen Fragen stellen.</a:t>
            </a:r>
          </a:p>
          <a:p>
            <a:pPr algn="just">
              <a:lnSpc>
                <a:spcPct val="110000"/>
              </a:lnSpc>
              <a:spcAft>
                <a:spcPts val="600"/>
              </a:spcAft>
            </a:pPr>
            <a:r>
              <a:rPr lang="de-D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Gelernte Hilflosigkeit  ablegen</a:t>
            </a:r>
            <a:endParaRPr lang="de-AT"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pPr>
            <a:r>
              <a:rPr lang="de-D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Neue Partnerschaften bilden							</a:t>
            </a:r>
          </a:p>
          <a:p>
            <a:pPr marL="0" indent="0" algn="just">
              <a:lnSpc>
                <a:spcPct val="110000"/>
              </a:lnSpc>
              <a:spcAft>
                <a:spcPts val="600"/>
              </a:spcAft>
              <a:buNone/>
            </a:pPr>
            <a:r>
              <a:rPr lang="de-D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(Nach </a:t>
            </a:r>
            <a:r>
              <a:rPr lang="de-A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Maren Urner)</a:t>
            </a:r>
          </a:p>
          <a:p>
            <a:endParaRPr lang="de-AT" dirty="0"/>
          </a:p>
        </p:txBody>
      </p:sp>
    </p:spTree>
    <p:extLst>
      <p:ext uri="{BB962C8B-B14F-4D97-AF65-F5344CB8AC3E}">
        <p14:creationId xmlns:p14="http://schemas.microsoft.com/office/powerpoint/2010/main" val="4060187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6DB0A2D8-DCC3-4465-9361-ABD3A9C3B495}"/>
              </a:ext>
            </a:extLst>
          </p:cNvPr>
          <p:cNvSpPr>
            <a:spLocks noGrp="1" noChangeArrowheads="1"/>
          </p:cNvSpPr>
          <p:nvPr>
            <p:ph type="title"/>
          </p:nvPr>
        </p:nvSpPr>
        <p:spPr>
          <a:xfrm>
            <a:off x="865094" y="255630"/>
            <a:ext cx="6248400" cy="685800"/>
          </a:xfrm>
        </p:spPr>
        <p:txBody>
          <a:bodyPr>
            <a:normAutofit fontScale="90000"/>
          </a:bodyPr>
          <a:lstStyle/>
          <a:p>
            <a:r>
              <a:rPr lang="de-DE" altLang="de-DE"/>
              <a:t>Was kann ICH tun?</a:t>
            </a:r>
          </a:p>
        </p:txBody>
      </p:sp>
      <p:sp>
        <p:nvSpPr>
          <p:cNvPr id="54276" name="Rectangle 3">
            <a:extLst>
              <a:ext uri="{FF2B5EF4-FFF2-40B4-BE49-F238E27FC236}">
                <a16:creationId xmlns:a16="http://schemas.microsoft.com/office/drawing/2014/main" id="{1B03AD77-D952-47E4-A554-5EEC337288E9}"/>
              </a:ext>
            </a:extLst>
          </p:cNvPr>
          <p:cNvSpPr>
            <a:spLocks noGrp="1" noChangeArrowheads="1"/>
          </p:cNvSpPr>
          <p:nvPr>
            <p:ph type="body" idx="1"/>
          </p:nvPr>
        </p:nvSpPr>
        <p:spPr>
          <a:xfrm>
            <a:off x="724277" y="1015206"/>
            <a:ext cx="11026589" cy="4827587"/>
          </a:xfrm>
        </p:spPr>
        <p:txBody>
          <a:bodyPr>
            <a:noAutofit/>
          </a:bodyPr>
          <a:lstStyle/>
          <a:p>
            <a:pPr>
              <a:lnSpc>
                <a:spcPct val="90000"/>
              </a:lnSpc>
            </a:pPr>
            <a:r>
              <a:rPr lang="de-DE" altLang="de-DE" sz="2600" dirty="0">
                <a:solidFill>
                  <a:srgbClr val="FF0000"/>
                </a:solidFill>
              </a:rPr>
              <a:t>Bewusster einkaufen:</a:t>
            </a:r>
            <a:r>
              <a:rPr lang="de-DE" altLang="de-DE" sz="2600" dirty="0"/>
              <a:t> nur kaufen was gebraucht wird, regionale Produkte, klima-freundliche Produkte, z.B. Obst/Gemüse der Saison, Bioprodukte, haltbare und reparierbare Produkte, „Bedarf, nicht Luxus“, ... </a:t>
            </a:r>
          </a:p>
          <a:p>
            <a:pPr>
              <a:lnSpc>
                <a:spcPct val="90000"/>
              </a:lnSpc>
            </a:pPr>
            <a:r>
              <a:rPr lang="de-DE" altLang="de-DE" sz="2600" dirty="0">
                <a:solidFill>
                  <a:srgbClr val="FF0000"/>
                </a:solidFill>
              </a:rPr>
              <a:t>Sparsamer wohnen</a:t>
            </a:r>
            <a:r>
              <a:rPr lang="de-DE" altLang="de-DE" sz="2600" dirty="0"/>
              <a:t>: </a:t>
            </a:r>
            <a:r>
              <a:rPr lang="de-DE" altLang="de-DE" sz="2600" dirty="0" err="1"/>
              <a:t>Deckel´drauf</a:t>
            </a:r>
            <a:r>
              <a:rPr lang="de-DE" altLang="de-DE" sz="2600" dirty="0"/>
              <a:t> beim Kochen, kürzer heiß duschen, Heizung herunterdrehen, Stoßlüften, Licht abschalten, Stand-by abschalten, Investieren in Wärmedämmung, erneuerbare Energien, ... </a:t>
            </a:r>
          </a:p>
          <a:p>
            <a:pPr>
              <a:lnSpc>
                <a:spcPct val="90000"/>
              </a:lnSpc>
            </a:pPr>
            <a:r>
              <a:rPr lang="de-DE" altLang="de-DE" sz="2600" dirty="0">
                <a:solidFill>
                  <a:srgbClr val="FF0000"/>
                </a:solidFill>
              </a:rPr>
              <a:t>Gesünder bewegen</a:t>
            </a:r>
            <a:r>
              <a:rPr lang="de-DE" altLang="de-DE" sz="2600" dirty="0"/>
              <a:t>: Gehen, Fahrrad, öffentliche Verkehrs-mittel, Bahn/Bus benützen, Auto nur wenn nötig, Sprit-sparend fahren, sparsameres Auto, Flüge vermeiden, ...</a:t>
            </a:r>
          </a:p>
          <a:p>
            <a:pPr>
              <a:lnSpc>
                <a:spcPct val="90000"/>
              </a:lnSpc>
            </a:pPr>
            <a:r>
              <a:rPr lang="de-DE" altLang="de-DE" sz="2600" dirty="0">
                <a:solidFill>
                  <a:srgbClr val="FF0000"/>
                </a:solidFill>
              </a:rPr>
              <a:t>Info verbreiten</a:t>
            </a:r>
            <a:r>
              <a:rPr lang="de-DE" altLang="de-DE" sz="2600" dirty="0"/>
              <a:t>: in Schule, Kirche, Verein, Partei, Firma, Gemeinde, Land,... aktiv werden, bewusst wählen, Demonstrieren (Klimastreik 3.3.2023!) .....</a:t>
            </a:r>
          </a:p>
          <a:p>
            <a:pPr>
              <a:lnSpc>
                <a:spcPct val="90000"/>
              </a:lnSpc>
            </a:pPr>
            <a:r>
              <a:rPr lang="de-DE" altLang="de-DE" sz="2600" dirty="0">
                <a:solidFill>
                  <a:srgbClr val="FF0000"/>
                </a:solidFill>
              </a:rPr>
              <a:t>Für Frieden eintreten:   </a:t>
            </a:r>
            <a:r>
              <a:rPr lang="de-DE" altLang="de-DE" sz="2600" dirty="0"/>
              <a:t> ...........</a:t>
            </a:r>
          </a:p>
        </p:txBody>
      </p:sp>
      <p:sp>
        <p:nvSpPr>
          <p:cNvPr id="2" name="Rechteck 1">
            <a:extLst>
              <a:ext uri="{FF2B5EF4-FFF2-40B4-BE49-F238E27FC236}">
                <a16:creationId xmlns:a16="http://schemas.microsoft.com/office/drawing/2014/main" id="{902DAC5A-3A91-43A5-867C-FEB38235849C}"/>
              </a:ext>
            </a:extLst>
          </p:cNvPr>
          <p:cNvSpPr/>
          <p:nvPr/>
        </p:nvSpPr>
        <p:spPr>
          <a:xfrm>
            <a:off x="724277" y="941431"/>
            <a:ext cx="11045228" cy="353098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DEAFAEF0-5199-4C38-9A1D-343EF2F48FBE}"/>
              </a:ext>
            </a:extLst>
          </p:cNvPr>
          <p:cNvSpPr/>
          <p:nvPr/>
        </p:nvSpPr>
        <p:spPr>
          <a:xfrm>
            <a:off x="724277" y="4553893"/>
            <a:ext cx="11045228" cy="143799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a16="http://schemas.microsoft.com/office/drawing/2014/main" id="{07E16D20-C0FF-43A6-AC2A-DCEE35FE21DD}"/>
              </a:ext>
            </a:extLst>
          </p:cNvPr>
          <p:cNvSpPr txBox="1"/>
          <p:nvPr/>
        </p:nvSpPr>
        <p:spPr>
          <a:xfrm>
            <a:off x="7209088" y="213620"/>
            <a:ext cx="4560417" cy="646331"/>
          </a:xfrm>
          <a:prstGeom prst="rect">
            <a:avLst/>
          </a:prstGeom>
          <a:noFill/>
        </p:spPr>
        <p:txBody>
          <a:bodyPr wrap="square" rtlCol="0">
            <a:spAutoFit/>
          </a:bodyPr>
          <a:lstStyle/>
          <a:p>
            <a:r>
              <a:rPr lang="de-DE" sz="3600" b="1" dirty="0">
                <a:solidFill>
                  <a:srgbClr val="00B050"/>
                </a:solidFill>
              </a:rPr>
              <a:t>Fußabdruck verringern</a:t>
            </a:r>
            <a:endParaRPr lang="de-AT" sz="3600" b="1" dirty="0">
              <a:solidFill>
                <a:srgbClr val="00B050"/>
              </a:solidFill>
            </a:endParaRPr>
          </a:p>
        </p:txBody>
      </p:sp>
      <p:sp>
        <p:nvSpPr>
          <p:cNvPr id="7" name="Textfeld 6">
            <a:extLst>
              <a:ext uri="{FF2B5EF4-FFF2-40B4-BE49-F238E27FC236}">
                <a16:creationId xmlns:a16="http://schemas.microsoft.com/office/drawing/2014/main" id="{61A689E2-4BE4-41BA-802C-DA0E0964102C}"/>
              </a:ext>
            </a:extLst>
          </p:cNvPr>
          <p:cNvSpPr txBox="1"/>
          <p:nvPr/>
        </p:nvSpPr>
        <p:spPr>
          <a:xfrm>
            <a:off x="7190449" y="5345554"/>
            <a:ext cx="4560417" cy="646331"/>
          </a:xfrm>
          <a:prstGeom prst="rect">
            <a:avLst/>
          </a:prstGeom>
          <a:noFill/>
        </p:spPr>
        <p:txBody>
          <a:bodyPr wrap="square" rtlCol="0">
            <a:spAutoFit/>
          </a:bodyPr>
          <a:lstStyle/>
          <a:p>
            <a:r>
              <a:rPr lang="de-DE" sz="3600" b="1" dirty="0">
                <a:solidFill>
                  <a:srgbClr val="0000FF"/>
                </a:solidFill>
              </a:rPr>
              <a:t>Handabdruck erhöhen</a:t>
            </a:r>
            <a:endParaRPr lang="de-AT" sz="3600" b="1" dirty="0">
              <a:solidFill>
                <a:srgbClr val="0000FF"/>
              </a:solidFill>
            </a:endParaRPr>
          </a:p>
        </p:txBody>
      </p:sp>
    </p:spTree>
    <p:extLst>
      <p:ext uri="{BB962C8B-B14F-4D97-AF65-F5344CB8AC3E}">
        <p14:creationId xmlns:p14="http://schemas.microsoft.com/office/powerpoint/2010/main" val="2948872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53529"/>
            <a:ext cx="10972800" cy="771878"/>
          </a:xfrm>
        </p:spPr>
        <p:txBody>
          <a:bodyPr/>
          <a:lstStyle/>
          <a:p>
            <a:pPr>
              <a:lnSpc>
                <a:spcPct val="110000"/>
              </a:lnSpc>
              <a:spcBef>
                <a:spcPts val="1440"/>
              </a:spcBef>
            </a:pPr>
            <a:r>
              <a:rPr lang="de-DE" sz="4800" dirty="0"/>
              <a:t>Das Notwendige möglich machen</a:t>
            </a:r>
          </a:p>
        </p:txBody>
      </p:sp>
      <p:sp>
        <p:nvSpPr>
          <p:cNvPr id="5" name="Text Placeholder 4"/>
          <p:cNvSpPr>
            <a:spLocks noGrp="1"/>
          </p:cNvSpPr>
          <p:nvPr>
            <p:ph type="body" sz="quarter" idx="10"/>
          </p:nvPr>
        </p:nvSpPr>
        <p:spPr/>
        <p:txBody>
          <a:bodyPr/>
          <a:lstStyle/>
          <a:p>
            <a:r>
              <a:rPr lang="en-US" dirty="0"/>
              <a:t>© Gregor Hagedorn, CC BY-SA 4.0, Quote by Greta Thunberg.</a:t>
            </a:r>
            <a:endParaRPr lang="de-DE" dirty="0"/>
          </a:p>
        </p:txBody>
      </p:sp>
      <p:sp>
        <p:nvSpPr>
          <p:cNvPr id="4" name="Content Placeholder 1"/>
          <p:cNvSpPr txBox="1">
            <a:spLocks/>
          </p:cNvSpPr>
          <p:nvPr/>
        </p:nvSpPr>
        <p:spPr bwMode="auto">
          <a:xfrm>
            <a:off x="1255300" y="1583660"/>
            <a:ext cx="9144869" cy="4406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spAutoFit/>
          </a:bodyPr>
          <a:lstStyle>
            <a:lvl1pPr marL="257175" indent="-257175" algn="l" defTabSz="342900" rtl="0" eaLnBrk="0" fontAlgn="base" hangingPunct="0">
              <a:spcBef>
                <a:spcPct val="20000"/>
              </a:spcBef>
              <a:spcAft>
                <a:spcPct val="0"/>
              </a:spcAft>
              <a:buFont typeface="Lato" panose="020B0604020202020204" pitchFamily="34" charset="0"/>
              <a:buChar char="•"/>
              <a:defRPr lang="de-DE" altLang="de-DE" sz="24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213" indent="-214313" algn="l" defTabSz="342900" rtl="0" eaLnBrk="0" fontAlgn="base" hangingPunct="0">
              <a:spcBef>
                <a:spcPct val="20000"/>
              </a:spcBef>
              <a:spcAft>
                <a:spcPct val="0"/>
              </a:spcAft>
              <a:buFont typeface="Lato" panose="020B0604020202020204" pitchFamily="34" charset="0"/>
              <a:buChar char="–"/>
              <a:defRPr lang="de-DE" altLang="de-DE" sz="21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857250" indent="-171450" algn="l" defTabSz="342900" rtl="0" eaLnBrk="0" fontAlgn="base" hangingPunct="0">
              <a:spcBef>
                <a:spcPct val="20000"/>
              </a:spcBef>
              <a:spcAft>
                <a:spcPct val="0"/>
              </a:spcAft>
              <a:buFont typeface="Lato" panose="020B0604020202020204" pitchFamily="34" charset="0"/>
              <a:buChar char="•"/>
              <a:defRPr lang="de-DE" altLang="de-DE" sz="18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50" indent="-171450" algn="l" defTabSz="342900" rtl="0" eaLnBrk="0" fontAlgn="base" hangingPunct="0">
              <a:spcBef>
                <a:spcPct val="20000"/>
              </a:spcBef>
              <a:spcAft>
                <a:spcPct val="0"/>
              </a:spcAft>
              <a:buFont typeface="Lato" panose="020B0604020202020204" pitchFamily="34" charset="0"/>
              <a:buChar char="–"/>
              <a:defRPr lang="de-DE" altLang="de-DE" sz="15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43050" indent="-171450" algn="l" defTabSz="342900" rtl="0" eaLnBrk="0" fontAlgn="base" hangingPunct="0">
              <a:spcBef>
                <a:spcPct val="20000"/>
              </a:spcBef>
              <a:spcAft>
                <a:spcPct val="0"/>
              </a:spcAft>
              <a:buFont typeface="Lato" panose="020B0604020202020204" pitchFamily="34" charset="0"/>
              <a:buChar char="»"/>
              <a:defRPr lang="de-DE" altLang="de-DE" sz="15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85950" indent="-171450" algn="l" defTabSz="342900" rtl="0" eaLnBrk="1" latinLnBrk="0" hangingPunct="1">
              <a:spcBef>
                <a:spcPct val="20000"/>
              </a:spcBef>
              <a:buFont typeface="Lato"/>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Lato"/>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Lato"/>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Lato"/>
              <a:buChar char="•"/>
              <a:defRPr sz="1500" kern="1200">
                <a:solidFill>
                  <a:schemeClr val="tx1"/>
                </a:solidFill>
                <a:latin typeface="+mn-lt"/>
                <a:ea typeface="+mn-ea"/>
                <a:cs typeface="+mn-cs"/>
              </a:defRPr>
            </a:lvl9pPr>
          </a:lstStyle>
          <a:p>
            <a:pPr marL="0" indent="0">
              <a:lnSpc>
                <a:spcPct val="110000"/>
              </a:lnSpc>
              <a:spcBef>
                <a:spcPts val="1440"/>
              </a:spcBef>
              <a:buNone/>
            </a:pPr>
            <a:r>
              <a:rPr lang="de-DE" sz="3360" dirty="0">
                <a:solidFill>
                  <a:srgbClr val="002060"/>
                </a:solidFill>
                <a:latin typeface="Lato" panose="020F0502020204030203" pitchFamily="34" charset="0"/>
                <a:ea typeface="Lato" panose="020F0502020204030203" pitchFamily="34" charset="0"/>
                <a:cs typeface="Lato" panose="020F0502020204030203" pitchFamily="34" charset="0"/>
              </a:rPr>
              <a:t>„Solange wir uns auf das politisch Mögliche konzentrieren statt auf das Notwendige, gibt es keine Hoffnung.</a:t>
            </a:r>
          </a:p>
          <a:p>
            <a:pPr marL="0" indent="0">
              <a:lnSpc>
                <a:spcPct val="110000"/>
              </a:lnSpc>
              <a:spcBef>
                <a:spcPts val="1440"/>
              </a:spcBef>
              <a:buNone/>
            </a:pPr>
            <a:r>
              <a:rPr lang="de-DE" sz="3360" dirty="0">
                <a:solidFill>
                  <a:srgbClr val="002060"/>
                </a:solidFill>
                <a:latin typeface="Lato" panose="020F0502020204030203" pitchFamily="34" charset="0"/>
                <a:ea typeface="Lato" panose="020F0502020204030203" pitchFamily="34" charset="0"/>
                <a:cs typeface="Lato" panose="020F0502020204030203" pitchFamily="34" charset="0"/>
              </a:rPr>
              <a:t>Wenn Lösungen innerhalb des Systems so unmöglich zu finden sind, dann sollten wir vielleicht das System ändern.“</a:t>
            </a:r>
          </a:p>
          <a:p>
            <a:pPr marL="0" indent="0" algn="r">
              <a:lnSpc>
                <a:spcPct val="110000"/>
              </a:lnSpc>
              <a:spcBef>
                <a:spcPts val="1440"/>
              </a:spcBef>
              <a:buNone/>
            </a:pPr>
            <a:r>
              <a:rPr lang="de-DE" sz="3360" i="1" dirty="0">
                <a:solidFill>
                  <a:srgbClr val="002060"/>
                </a:solidFill>
                <a:latin typeface="Lato" panose="020F0502020204030203" pitchFamily="34" charset="0"/>
                <a:ea typeface="Lato" panose="020F0502020204030203" pitchFamily="34" charset="0"/>
                <a:cs typeface="Lato" panose="020F0502020204030203" pitchFamily="34" charset="0"/>
              </a:rPr>
              <a:t>(Greta </a:t>
            </a:r>
            <a:r>
              <a:rPr lang="de-DE" sz="3360" i="1" dirty="0" err="1">
                <a:solidFill>
                  <a:srgbClr val="002060"/>
                </a:solidFill>
                <a:latin typeface="Lato" panose="020F0502020204030203" pitchFamily="34" charset="0"/>
                <a:ea typeface="Lato" panose="020F0502020204030203" pitchFamily="34" charset="0"/>
                <a:cs typeface="Lato" panose="020F0502020204030203" pitchFamily="34" charset="0"/>
              </a:rPr>
              <a:t>Thunberg</a:t>
            </a:r>
            <a:r>
              <a:rPr lang="de-DE" sz="3360" i="1" dirty="0">
                <a:solidFill>
                  <a:srgbClr val="002060"/>
                </a:solidFill>
                <a:latin typeface="Lato" panose="020F0502020204030203" pitchFamily="34" charset="0"/>
                <a:ea typeface="Lato" panose="020F0502020204030203" pitchFamily="34" charset="0"/>
                <a:cs typeface="Lato" panose="020F0502020204030203" pitchFamily="34" charset="0"/>
              </a:rPr>
              <a:t> 2018)</a:t>
            </a:r>
          </a:p>
        </p:txBody>
      </p:sp>
    </p:spTree>
    <p:extLst>
      <p:ext uri="{BB962C8B-B14F-4D97-AF65-F5344CB8AC3E}">
        <p14:creationId xmlns:p14="http://schemas.microsoft.com/office/powerpoint/2010/main" val="2325327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8FA5BB-A741-4240-95F1-58EA451765E9}"/>
              </a:ext>
            </a:extLst>
          </p:cNvPr>
          <p:cNvSpPr>
            <a:spLocks noGrp="1"/>
          </p:cNvSpPr>
          <p:nvPr>
            <p:ph type="title"/>
          </p:nvPr>
        </p:nvSpPr>
        <p:spPr>
          <a:xfrm>
            <a:off x="838200" y="151271"/>
            <a:ext cx="11171548" cy="1325563"/>
          </a:xfrm>
        </p:spPr>
        <p:txBody>
          <a:bodyPr/>
          <a:lstStyle/>
          <a:p>
            <a:r>
              <a:rPr lang="de-DE" dirty="0"/>
              <a:t>Drei Fragen, die Sie sich stellen sollten </a:t>
            </a:r>
            <a:br>
              <a:rPr lang="de-DE" dirty="0"/>
            </a:br>
            <a:r>
              <a:rPr lang="de-DE" sz="2400" dirty="0"/>
              <a:t>(nach </a:t>
            </a:r>
            <a:r>
              <a:rPr lang="de-DE" sz="2400" dirty="0" err="1"/>
              <a:t>Bendell</a:t>
            </a:r>
            <a:r>
              <a:rPr lang="de-DE" sz="2400" dirty="0"/>
              <a:t> – adaptiert)</a:t>
            </a:r>
            <a:endParaRPr lang="de-AT" sz="2400" dirty="0"/>
          </a:p>
        </p:txBody>
      </p:sp>
      <p:sp>
        <p:nvSpPr>
          <p:cNvPr id="3" name="Inhaltsplatzhalter 2">
            <a:extLst>
              <a:ext uri="{FF2B5EF4-FFF2-40B4-BE49-F238E27FC236}">
                <a16:creationId xmlns:a16="http://schemas.microsoft.com/office/drawing/2014/main" id="{DCEBEEFE-78C1-4DE3-AD3B-6D42A6A23C0C}"/>
              </a:ext>
            </a:extLst>
          </p:cNvPr>
          <p:cNvSpPr>
            <a:spLocks noGrp="1"/>
          </p:cNvSpPr>
          <p:nvPr>
            <p:ph idx="1"/>
          </p:nvPr>
        </p:nvSpPr>
        <p:spPr>
          <a:xfrm>
            <a:off x="838200" y="1476834"/>
            <a:ext cx="11032222" cy="4351338"/>
          </a:xfrm>
        </p:spPr>
        <p:txBody>
          <a:bodyPr/>
          <a:lstStyle/>
          <a:p>
            <a:r>
              <a:rPr lang="de-DE" sz="3600" dirty="0"/>
              <a:t>Was ist uns wirklich wichtig? Was wollen wir beibehalten?</a:t>
            </a:r>
          </a:p>
          <a:p>
            <a:r>
              <a:rPr lang="de-DE" sz="3600" dirty="0"/>
              <a:t>Was müssen wir loslassen, damit das gutes Leben für alle innerhalb der ökologischen Grenzen ermöglicht wird?</a:t>
            </a:r>
          </a:p>
          <a:p>
            <a:r>
              <a:rPr lang="de-DE" sz="3600" dirty="0"/>
              <a:t>Was können wir wiederherstellen, das früher schon hilfreich war? Was können wir von anderen Kulturen übernehmen?</a:t>
            </a:r>
          </a:p>
          <a:p>
            <a:endParaRPr lang="de-AT" dirty="0"/>
          </a:p>
        </p:txBody>
      </p:sp>
    </p:spTree>
    <p:extLst>
      <p:ext uri="{BB962C8B-B14F-4D97-AF65-F5344CB8AC3E}">
        <p14:creationId xmlns:p14="http://schemas.microsoft.com/office/powerpoint/2010/main" val="2448353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98BDF-CA51-40B7-9ACF-B801ADA350A2}"/>
              </a:ext>
            </a:extLst>
          </p:cNvPr>
          <p:cNvSpPr>
            <a:spLocks noGrp="1"/>
          </p:cNvSpPr>
          <p:nvPr>
            <p:ph type="title"/>
          </p:nvPr>
        </p:nvSpPr>
        <p:spPr>
          <a:xfrm>
            <a:off x="932468" y="982744"/>
            <a:ext cx="10515600" cy="4892511"/>
          </a:xfrm>
        </p:spPr>
        <p:txBody>
          <a:bodyPr>
            <a:normAutofit fontScale="90000"/>
          </a:bodyPr>
          <a:lstStyle/>
          <a:p>
            <a:r>
              <a:rPr lang="de-DE" dirty="0" err="1"/>
              <a:t>Mearsheimer</a:t>
            </a:r>
            <a:r>
              <a:rPr lang="de-DE" dirty="0"/>
              <a:t> zu Sachs (2024): </a:t>
            </a:r>
            <a:br>
              <a:rPr lang="de-DE" dirty="0"/>
            </a:br>
            <a:br>
              <a:rPr lang="de-DE" dirty="0"/>
            </a:br>
            <a:r>
              <a:rPr lang="de-DE" dirty="0"/>
              <a:t>„</a:t>
            </a:r>
            <a:r>
              <a:rPr lang="de-DE" i="1" dirty="0"/>
              <a:t>Mit dem Herzen bin ich bei Dir, </a:t>
            </a:r>
            <a:br>
              <a:rPr lang="de-DE" i="1" dirty="0"/>
            </a:br>
            <a:r>
              <a:rPr lang="de-DE" i="1" dirty="0"/>
              <a:t>aber der Kopf sagt, ich habe recht</a:t>
            </a:r>
            <a:r>
              <a:rPr lang="de-DE" dirty="0"/>
              <a:t>.“ </a:t>
            </a:r>
            <a:br>
              <a:rPr lang="de-DE" dirty="0"/>
            </a:br>
            <a:br>
              <a:rPr lang="de-DE" dirty="0"/>
            </a:br>
            <a:r>
              <a:rPr lang="de-DE" dirty="0"/>
              <a:t>Geben wir den Herzen eine Chance </a:t>
            </a:r>
            <a:br>
              <a:rPr lang="de-DE" dirty="0"/>
            </a:br>
            <a:r>
              <a:rPr lang="de-DE" dirty="0"/>
              <a:t>– es ist unsere einzige!</a:t>
            </a:r>
            <a:br>
              <a:rPr lang="de-AT" dirty="0"/>
            </a:br>
            <a:endParaRPr lang="de-AT" dirty="0"/>
          </a:p>
        </p:txBody>
      </p:sp>
      <p:sp>
        <p:nvSpPr>
          <p:cNvPr id="3" name="Rechteck 2">
            <a:extLst>
              <a:ext uri="{FF2B5EF4-FFF2-40B4-BE49-F238E27FC236}">
                <a16:creationId xmlns:a16="http://schemas.microsoft.com/office/drawing/2014/main" id="{D814744D-3E0B-4E3B-8471-74BC40526001}"/>
              </a:ext>
            </a:extLst>
          </p:cNvPr>
          <p:cNvSpPr/>
          <p:nvPr/>
        </p:nvSpPr>
        <p:spPr>
          <a:xfrm>
            <a:off x="6714653" y="5133811"/>
            <a:ext cx="6096000" cy="646331"/>
          </a:xfrm>
          <a:prstGeom prst="rect">
            <a:avLst/>
          </a:prstGeom>
        </p:spPr>
        <p:txBody>
          <a:bodyPr>
            <a:spAutoFit/>
          </a:bodyPr>
          <a:lstStyle/>
          <a:p>
            <a:r>
              <a:rPr lang="de-DE" dirty="0"/>
              <a:t>Jeffrey Sachs and John </a:t>
            </a:r>
            <a:r>
              <a:rPr lang="de-DE" dirty="0" err="1"/>
              <a:t>Mearsheimer</a:t>
            </a:r>
            <a:endParaRPr lang="de-DE" dirty="0"/>
          </a:p>
          <a:p>
            <a:r>
              <a:rPr lang="de-AT" dirty="0"/>
              <a:t>https://www.youtube.com/watch?v=uvFtyDy_Bt0</a:t>
            </a:r>
          </a:p>
        </p:txBody>
      </p:sp>
    </p:spTree>
    <p:extLst>
      <p:ext uri="{BB962C8B-B14F-4D97-AF65-F5344CB8AC3E}">
        <p14:creationId xmlns:p14="http://schemas.microsoft.com/office/powerpoint/2010/main" val="192060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3">
            <a:extLst>
              <a:ext uri="{FF2B5EF4-FFF2-40B4-BE49-F238E27FC236}">
                <a16:creationId xmlns:a16="http://schemas.microsoft.com/office/drawing/2014/main" id="{6FA50640-C235-431D-80B5-9B6BC2E60FCA}"/>
              </a:ext>
            </a:extLst>
          </p:cNvPr>
          <p:cNvSpPr txBox="1">
            <a:spLocks noChangeArrowheads="1"/>
          </p:cNvSpPr>
          <p:nvPr/>
        </p:nvSpPr>
        <p:spPr bwMode="auto">
          <a:xfrm>
            <a:off x="1734931" y="2852724"/>
            <a:ext cx="6644682" cy="237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9900"/>
              </a:buClr>
              <a:buSzPct val="110000"/>
              <a:buFont typeface="Wingdings" panose="05000000000000000000" pitchFamily="2" charset="2"/>
              <a:buChar char="§"/>
              <a:defRPr sz="2400">
                <a:solidFill>
                  <a:schemeClr val="tx1"/>
                </a:solidFill>
                <a:latin typeface="Arial" panose="020B0604020202020204" pitchFamily="34" charset="0"/>
              </a:defRPr>
            </a:lvl1pPr>
            <a:lvl2pPr marL="742950" indent="-285750" eaLnBrk="0" hangingPunct="0">
              <a:spcBef>
                <a:spcPct val="20000"/>
              </a:spcBef>
              <a:buClr>
                <a:srgbClr val="007E00"/>
              </a:buClr>
              <a:buSzPct val="110000"/>
              <a:buFont typeface="Wingdings" panose="05000000000000000000" pitchFamily="2" charset="2"/>
              <a:buChar char="§"/>
              <a:defRPr sz="2400">
                <a:solidFill>
                  <a:schemeClr val="tx1"/>
                </a:solidFill>
                <a:latin typeface="Arial" panose="020B0604020202020204" pitchFamily="34" charset="0"/>
              </a:defRPr>
            </a:lvl2pPr>
            <a:lvl3pPr marL="1143000" indent="-228600" eaLnBrk="0" hangingPunct="0">
              <a:spcBef>
                <a:spcPct val="20000"/>
              </a:spcBef>
              <a:buClr>
                <a:srgbClr val="007E00"/>
              </a:buClr>
              <a:buSzPct val="11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rgbClr val="007E00"/>
              </a:buClr>
              <a:buSzPct val="110000"/>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lr>
                <a:srgbClr val="007E00"/>
              </a:buClr>
              <a:buSzPct val="11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SzTx/>
              <a:buFontTx/>
              <a:buNone/>
            </a:pPr>
            <a:r>
              <a:rPr lang="de-DE" altLang="de-DE" sz="1604" dirty="0" err="1">
                <a:solidFill>
                  <a:srgbClr val="000099"/>
                </a:solidFill>
              </a:rPr>
              <a:t>Em</a:t>
            </a:r>
            <a:r>
              <a:rPr lang="de-DE" altLang="de-DE" sz="1604" dirty="0">
                <a:solidFill>
                  <a:srgbClr val="000099"/>
                </a:solidFill>
              </a:rPr>
              <a:t>. Univ. Prof. Dr. Helga Kromp-Kolb</a:t>
            </a:r>
            <a:r>
              <a:rPr lang="de-DE" altLang="de-DE" sz="1805" b="1" dirty="0">
                <a:solidFill>
                  <a:srgbClr val="003399"/>
                </a:solidFill>
              </a:rPr>
              <a:t> </a:t>
            </a:r>
          </a:p>
          <a:p>
            <a:pPr eaLnBrk="1" hangingPunct="1">
              <a:spcBef>
                <a:spcPct val="0"/>
              </a:spcBef>
              <a:buClrTx/>
              <a:buSzTx/>
              <a:buFontTx/>
              <a:buNone/>
            </a:pPr>
            <a:r>
              <a:rPr lang="de-DE" altLang="de-DE" sz="1805" b="1" dirty="0">
                <a:solidFill>
                  <a:srgbClr val="003399"/>
                </a:solidFill>
              </a:rPr>
              <a:t>Universität für Bodenkultur</a:t>
            </a:r>
          </a:p>
          <a:p>
            <a:pPr eaLnBrk="1" hangingPunct="1">
              <a:spcBef>
                <a:spcPct val="0"/>
              </a:spcBef>
              <a:buClrTx/>
              <a:buSzTx/>
              <a:buFontTx/>
              <a:buNone/>
            </a:pPr>
            <a:r>
              <a:rPr lang="de-DE" altLang="de-DE" sz="1604" b="1" dirty="0">
                <a:solidFill>
                  <a:srgbClr val="003399"/>
                </a:solidFill>
              </a:rPr>
              <a:t>Department für Wasser, Atmosphäre und Umwelt</a:t>
            </a:r>
          </a:p>
          <a:p>
            <a:pPr eaLnBrk="1" hangingPunct="1">
              <a:spcBef>
                <a:spcPct val="0"/>
              </a:spcBef>
              <a:buClrTx/>
              <a:buSzTx/>
              <a:buFontTx/>
              <a:buNone/>
            </a:pPr>
            <a:r>
              <a:rPr lang="de-DE" altLang="de-DE" sz="1604" dirty="0">
                <a:solidFill>
                  <a:srgbClr val="003399"/>
                </a:solidFill>
              </a:rPr>
              <a:t>Institut für Meteorologie</a:t>
            </a:r>
            <a:br>
              <a:rPr lang="de-DE" altLang="de-DE" sz="1604" dirty="0">
                <a:solidFill>
                  <a:srgbClr val="003399"/>
                </a:solidFill>
              </a:rPr>
            </a:br>
            <a:r>
              <a:rPr lang="de-DE" altLang="de-DE" sz="1604" dirty="0">
                <a:solidFill>
                  <a:srgbClr val="003399"/>
                </a:solidFill>
              </a:rPr>
              <a:t>und</a:t>
            </a:r>
            <a:br>
              <a:rPr lang="de-DE" altLang="de-DE" sz="1604" dirty="0">
                <a:solidFill>
                  <a:srgbClr val="003399"/>
                </a:solidFill>
              </a:rPr>
            </a:br>
            <a:r>
              <a:rPr lang="de-DE" altLang="de-DE" sz="1604" dirty="0">
                <a:solidFill>
                  <a:srgbClr val="003399"/>
                </a:solidFill>
              </a:rPr>
              <a:t> Zentrum für Globalen Wandel und Nachhaltigkeit</a:t>
            </a:r>
          </a:p>
          <a:p>
            <a:pPr eaLnBrk="1" hangingPunct="1">
              <a:spcBef>
                <a:spcPct val="0"/>
              </a:spcBef>
              <a:buClrTx/>
              <a:buSzTx/>
              <a:buFontTx/>
              <a:buNone/>
            </a:pPr>
            <a:endParaRPr lang="de-DE" altLang="de-DE" sz="1604" dirty="0">
              <a:solidFill>
                <a:srgbClr val="000099"/>
              </a:solidFill>
            </a:endParaRPr>
          </a:p>
          <a:p>
            <a:pPr eaLnBrk="1" hangingPunct="1">
              <a:spcBef>
                <a:spcPct val="0"/>
              </a:spcBef>
              <a:buClrTx/>
              <a:buSzTx/>
              <a:buFontTx/>
              <a:buNone/>
            </a:pPr>
            <a:r>
              <a:rPr lang="de-DE" altLang="de-DE" sz="1604" dirty="0">
                <a:solidFill>
                  <a:srgbClr val="000099"/>
                </a:solidFill>
              </a:rPr>
              <a:t>Dänenstraße 4 , A-1190 Wien</a:t>
            </a:r>
          </a:p>
          <a:p>
            <a:pPr eaLnBrk="1" hangingPunct="1">
              <a:spcBef>
                <a:spcPct val="0"/>
              </a:spcBef>
              <a:buClrTx/>
              <a:buSzTx/>
              <a:buFontTx/>
              <a:buNone/>
            </a:pPr>
            <a:r>
              <a:rPr lang="de-DE" altLang="de-DE" sz="1604" dirty="0">
                <a:solidFill>
                  <a:srgbClr val="000099"/>
                </a:solidFill>
              </a:rPr>
              <a:t>Tel.: +43 664 325 9704</a:t>
            </a:r>
          </a:p>
        </p:txBody>
      </p:sp>
      <p:sp>
        <p:nvSpPr>
          <p:cNvPr id="49157" name="Text Box 4">
            <a:extLst>
              <a:ext uri="{FF2B5EF4-FFF2-40B4-BE49-F238E27FC236}">
                <a16:creationId xmlns:a16="http://schemas.microsoft.com/office/drawing/2014/main" id="{623F2096-EEB4-4A86-A79F-6176233CE87D}"/>
              </a:ext>
            </a:extLst>
          </p:cNvPr>
          <p:cNvSpPr txBox="1">
            <a:spLocks noChangeArrowheads="1"/>
          </p:cNvSpPr>
          <p:nvPr/>
        </p:nvSpPr>
        <p:spPr bwMode="auto">
          <a:xfrm>
            <a:off x="1734930" y="1354726"/>
            <a:ext cx="7392886" cy="132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9900"/>
              </a:buClr>
              <a:buSzPct val="110000"/>
              <a:buFont typeface="Wingdings" panose="05000000000000000000" pitchFamily="2" charset="2"/>
              <a:buChar char="§"/>
              <a:defRPr sz="2400">
                <a:solidFill>
                  <a:schemeClr val="tx1"/>
                </a:solidFill>
                <a:latin typeface="Arial" panose="020B0604020202020204" pitchFamily="34" charset="0"/>
              </a:defRPr>
            </a:lvl1pPr>
            <a:lvl2pPr marL="742950" indent="-285750" eaLnBrk="0" hangingPunct="0">
              <a:spcBef>
                <a:spcPct val="20000"/>
              </a:spcBef>
              <a:buClr>
                <a:srgbClr val="007E00"/>
              </a:buClr>
              <a:buSzPct val="110000"/>
              <a:buFont typeface="Wingdings" panose="05000000000000000000" pitchFamily="2" charset="2"/>
              <a:buChar char="§"/>
              <a:defRPr sz="2400">
                <a:solidFill>
                  <a:schemeClr val="tx1"/>
                </a:solidFill>
                <a:latin typeface="Arial" panose="020B0604020202020204" pitchFamily="34" charset="0"/>
              </a:defRPr>
            </a:lvl2pPr>
            <a:lvl3pPr marL="1143000" indent="-228600" eaLnBrk="0" hangingPunct="0">
              <a:spcBef>
                <a:spcPct val="20000"/>
              </a:spcBef>
              <a:buClr>
                <a:srgbClr val="007E00"/>
              </a:buClr>
              <a:buSzPct val="11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rgbClr val="007E00"/>
              </a:buClr>
              <a:buSzPct val="110000"/>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lr>
                <a:srgbClr val="007E00"/>
              </a:buClr>
              <a:buSzPct val="11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7E00"/>
              </a:buClr>
              <a:buSzPct val="11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SzTx/>
              <a:buFontTx/>
              <a:buNone/>
            </a:pPr>
            <a:r>
              <a:rPr lang="de-DE" altLang="de-DE" sz="4011" b="1">
                <a:solidFill>
                  <a:srgbClr val="003399"/>
                </a:solidFill>
                <a:latin typeface="Arial Narrow" panose="020B0606020202030204" pitchFamily="34" charset="0"/>
              </a:rPr>
              <a:t>Danke für Ihre </a:t>
            </a:r>
            <a:br>
              <a:rPr lang="de-DE" altLang="de-DE" sz="4011" b="1">
                <a:solidFill>
                  <a:srgbClr val="003399"/>
                </a:solidFill>
                <a:latin typeface="Arial Narrow" panose="020B0606020202030204" pitchFamily="34" charset="0"/>
              </a:rPr>
            </a:br>
            <a:r>
              <a:rPr lang="de-DE" altLang="de-DE" sz="4011" b="1">
                <a:solidFill>
                  <a:srgbClr val="003399"/>
                </a:solidFill>
                <a:latin typeface="Arial Narrow" panose="020B0606020202030204" pitchFamily="34" charset="0"/>
              </a:rPr>
              <a:t>Aufmerksamkeit!</a:t>
            </a:r>
          </a:p>
        </p:txBody>
      </p:sp>
      <p:pic>
        <p:nvPicPr>
          <p:cNvPr id="49158" name="Picture 6">
            <a:extLst>
              <a:ext uri="{FF2B5EF4-FFF2-40B4-BE49-F238E27FC236}">
                <a16:creationId xmlns:a16="http://schemas.microsoft.com/office/drawing/2014/main" id="{460A5770-5141-4A78-BECE-B588142ED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2648">
            <a:off x="6821731" y="739056"/>
            <a:ext cx="2962567" cy="45911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Inhaltsplatzhalter 2">
            <a:extLst>
              <a:ext uri="{FF2B5EF4-FFF2-40B4-BE49-F238E27FC236}">
                <a16:creationId xmlns:a16="http://schemas.microsoft.com/office/drawing/2014/main" id="{8270F4BE-9FCF-42FC-AD92-168D39E73029}"/>
              </a:ext>
            </a:extLst>
          </p:cNvPr>
          <p:cNvSpPr>
            <a:spLocks noGrp="1"/>
          </p:cNvSpPr>
          <p:nvPr>
            <p:ph sz="half" idx="2"/>
          </p:nvPr>
        </p:nvSpPr>
        <p:spPr/>
        <p:txBody>
          <a:bodyPr/>
          <a:lstStyle/>
          <a:p>
            <a:endParaRPr lang="de-DE"/>
          </a:p>
        </p:txBody>
      </p:sp>
      <p:pic>
        <p:nvPicPr>
          <p:cNvPr id="6" name="Grafik 5">
            <a:extLst>
              <a:ext uri="{FF2B5EF4-FFF2-40B4-BE49-F238E27FC236}">
                <a16:creationId xmlns:a16="http://schemas.microsoft.com/office/drawing/2014/main" id="{5417AAF6-0CF3-4C6C-AA87-840A7C3E7EE2}"/>
              </a:ext>
            </a:extLst>
          </p:cNvPr>
          <p:cNvPicPr>
            <a:picLocks noChangeAspect="1"/>
          </p:cNvPicPr>
          <p:nvPr/>
        </p:nvPicPr>
        <p:blipFill rotWithShape="1">
          <a:blip r:embed="rId3"/>
          <a:srcRect l="37981" t="18689" r="39381" b="14130"/>
          <a:stretch/>
        </p:blipFill>
        <p:spPr>
          <a:xfrm rot="1233126">
            <a:off x="8471246" y="1794988"/>
            <a:ext cx="2798842" cy="4412610"/>
          </a:xfrm>
          <a:prstGeom prst="rect">
            <a:avLst/>
          </a:prstGeom>
        </p:spPr>
      </p:pic>
    </p:spTree>
    <p:extLst>
      <p:ext uri="{BB962C8B-B14F-4D97-AF65-F5344CB8AC3E}">
        <p14:creationId xmlns:p14="http://schemas.microsoft.com/office/powerpoint/2010/main" val="299759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6965D2-92B5-4DDA-B803-406FF53FC793}"/>
              </a:ext>
            </a:extLst>
          </p:cNvPr>
          <p:cNvSpPr>
            <a:spLocks noGrp="1"/>
          </p:cNvSpPr>
          <p:nvPr>
            <p:ph type="title"/>
          </p:nvPr>
        </p:nvSpPr>
        <p:spPr/>
        <p:txBody>
          <a:bodyPr/>
          <a:lstStyle/>
          <a:p>
            <a:endParaRPr lang="de-AT"/>
          </a:p>
        </p:txBody>
      </p:sp>
      <p:sp>
        <p:nvSpPr>
          <p:cNvPr id="6" name="Inhaltsplatzhalter 5">
            <a:extLst>
              <a:ext uri="{FF2B5EF4-FFF2-40B4-BE49-F238E27FC236}">
                <a16:creationId xmlns:a16="http://schemas.microsoft.com/office/drawing/2014/main" id="{95213073-FE07-4441-B14B-9EC919B83E25}"/>
              </a:ext>
            </a:extLst>
          </p:cNvPr>
          <p:cNvSpPr>
            <a:spLocks noGrp="1"/>
          </p:cNvSpPr>
          <p:nvPr>
            <p:ph idx="1"/>
          </p:nvPr>
        </p:nvSpPr>
        <p:spPr/>
        <p:txBody>
          <a:bodyPr/>
          <a:lstStyle/>
          <a:p>
            <a:pPr marL="514350" indent="-514350">
              <a:buFont typeface="+mj-lt"/>
              <a:buAutoNum type="arabicPeriod"/>
            </a:pPr>
            <a:r>
              <a:rPr lang="de-DE" dirty="0"/>
              <a:t>Ist das Doomsday-Szenario denkbar?</a:t>
            </a:r>
          </a:p>
          <a:p>
            <a:pPr marL="514350" indent="-514350">
              <a:buFont typeface="+mj-lt"/>
              <a:buAutoNum type="arabicPeriod"/>
            </a:pPr>
            <a:r>
              <a:rPr lang="de-DE" b="1" dirty="0"/>
              <a:t>Kann Klimawandel zum Weltuntergang führen?</a:t>
            </a:r>
          </a:p>
          <a:p>
            <a:pPr marL="514350" indent="-514350">
              <a:buFont typeface="+mj-lt"/>
              <a:buAutoNum type="arabicPeriod"/>
            </a:pPr>
            <a:r>
              <a:rPr lang="de-DE" dirty="0"/>
              <a:t>Was hat Krieg mit Klimawandel zu tun?</a:t>
            </a:r>
          </a:p>
          <a:p>
            <a:pPr marL="514350" indent="-514350">
              <a:buFont typeface="+mj-lt"/>
              <a:buAutoNum type="arabicPeriod"/>
            </a:pPr>
            <a:r>
              <a:rPr lang="de-DE" dirty="0"/>
              <a:t>Was hat der nukleare Krieg mit Klimawandel zu tun?</a:t>
            </a:r>
          </a:p>
          <a:p>
            <a:pPr marL="514350" indent="-514350">
              <a:buFont typeface="+mj-lt"/>
              <a:buAutoNum type="arabicPeriod"/>
            </a:pPr>
            <a:r>
              <a:rPr lang="de-DE" dirty="0"/>
              <a:t>Welche Optionen haben wir?</a:t>
            </a:r>
          </a:p>
          <a:p>
            <a:endParaRPr lang="de-AT" dirty="0"/>
          </a:p>
        </p:txBody>
      </p:sp>
    </p:spTree>
    <p:extLst>
      <p:ext uri="{BB962C8B-B14F-4D97-AF65-F5344CB8AC3E}">
        <p14:creationId xmlns:p14="http://schemas.microsoft.com/office/powerpoint/2010/main" val="240648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B96AB-7969-46D8-9E15-8B2397A9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32" y="960222"/>
            <a:ext cx="11284392" cy="5721664"/>
          </a:xfrm>
          <a:prstGeom prst="rect">
            <a:avLst/>
          </a:prstGeom>
        </p:spPr>
      </p:pic>
      <p:sp>
        <p:nvSpPr>
          <p:cNvPr id="2" name="Titel 1">
            <a:extLst>
              <a:ext uri="{FF2B5EF4-FFF2-40B4-BE49-F238E27FC236}">
                <a16:creationId xmlns:a16="http://schemas.microsoft.com/office/drawing/2014/main" id="{23A1DC31-EF87-41D4-86EE-09686FA05B8B}"/>
              </a:ext>
            </a:extLst>
          </p:cNvPr>
          <p:cNvSpPr>
            <a:spLocks noGrp="1"/>
          </p:cNvSpPr>
          <p:nvPr>
            <p:ph type="title"/>
          </p:nvPr>
        </p:nvSpPr>
        <p:spPr>
          <a:xfrm>
            <a:off x="838199" y="365125"/>
            <a:ext cx="11284391" cy="1325563"/>
          </a:xfrm>
        </p:spPr>
        <p:txBody>
          <a:bodyPr/>
          <a:lstStyle/>
          <a:p>
            <a:r>
              <a:rPr lang="de-AT" dirty="0"/>
              <a:t>Atlantische meridionale Umwälzzirkulation (AMOC) </a:t>
            </a:r>
          </a:p>
        </p:txBody>
      </p:sp>
      <p:sp>
        <p:nvSpPr>
          <p:cNvPr id="13" name="Textfeld 12">
            <a:extLst>
              <a:ext uri="{FF2B5EF4-FFF2-40B4-BE49-F238E27FC236}">
                <a16:creationId xmlns:a16="http://schemas.microsoft.com/office/drawing/2014/main" id="{850B05DA-4E5D-425A-B965-AC3AB934BFE4}"/>
              </a:ext>
            </a:extLst>
          </p:cNvPr>
          <p:cNvSpPr txBox="1"/>
          <p:nvPr/>
        </p:nvSpPr>
        <p:spPr>
          <a:xfrm>
            <a:off x="8036653" y="1056958"/>
            <a:ext cx="3854542" cy="646331"/>
          </a:xfrm>
          <a:prstGeom prst="rect">
            <a:avLst/>
          </a:prstGeom>
          <a:noFill/>
        </p:spPr>
        <p:txBody>
          <a:bodyPr wrap="square" rtlCol="0">
            <a:spAutoFit/>
          </a:bodyPr>
          <a:lstStyle/>
          <a:p>
            <a:r>
              <a:rPr lang="de-AT" dirty="0"/>
              <a:t>https://en.wikipedia.org/wiki/Atlantic_meridional_overturning_circulation</a:t>
            </a:r>
          </a:p>
        </p:txBody>
      </p:sp>
      <p:sp>
        <p:nvSpPr>
          <p:cNvPr id="5" name="Textfeld 4">
            <a:extLst>
              <a:ext uri="{FF2B5EF4-FFF2-40B4-BE49-F238E27FC236}">
                <a16:creationId xmlns:a16="http://schemas.microsoft.com/office/drawing/2014/main" id="{B2C66ADF-4C2B-46EA-95E7-7B720D5E3E22}"/>
              </a:ext>
            </a:extLst>
          </p:cNvPr>
          <p:cNvSpPr txBox="1"/>
          <p:nvPr/>
        </p:nvSpPr>
        <p:spPr>
          <a:xfrm>
            <a:off x="5641672" y="5801042"/>
            <a:ext cx="3854542" cy="646331"/>
          </a:xfrm>
          <a:prstGeom prst="rect">
            <a:avLst/>
          </a:prstGeom>
          <a:noFill/>
        </p:spPr>
        <p:txBody>
          <a:bodyPr wrap="square" rtlCol="0">
            <a:spAutoFit/>
          </a:bodyPr>
          <a:lstStyle/>
          <a:p>
            <a:r>
              <a:rPr lang="de-AT" dirty="0"/>
              <a:t>https://en.wikipedia.org/wiki/Atlantic_meridional_overturning_circulation</a:t>
            </a:r>
          </a:p>
        </p:txBody>
      </p:sp>
      <p:sp>
        <p:nvSpPr>
          <p:cNvPr id="3" name="Ellipse 2">
            <a:extLst>
              <a:ext uri="{FF2B5EF4-FFF2-40B4-BE49-F238E27FC236}">
                <a16:creationId xmlns:a16="http://schemas.microsoft.com/office/drawing/2014/main" id="{AC685D05-B1E9-4F39-86C5-700178C8101E}"/>
              </a:ext>
            </a:extLst>
          </p:cNvPr>
          <p:cNvSpPr/>
          <p:nvPr/>
        </p:nvSpPr>
        <p:spPr>
          <a:xfrm rot="3444315">
            <a:off x="4214318" y="477734"/>
            <a:ext cx="1232122" cy="383914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a:extLst>
              <a:ext uri="{FF2B5EF4-FFF2-40B4-BE49-F238E27FC236}">
                <a16:creationId xmlns:a16="http://schemas.microsoft.com/office/drawing/2014/main" id="{5A89A8F0-D346-4327-A6C6-4377F4EA9915}"/>
              </a:ext>
            </a:extLst>
          </p:cNvPr>
          <p:cNvSpPr txBox="1"/>
          <p:nvPr/>
        </p:nvSpPr>
        <p:spPr>
          <a:xfrm>
            <a:off x="5161844" y="2397306"/>
            <a:ext cx="4289195" cy="1077218"/>
          </a:xfrm>
          <a:prstGeom prst="rect">
            <a:avLst/>
          </a:prstGeom>
          <a:noFill/>
        </p:spPr>
        <p:txBody>
          <a:bodyPr wrap="square" rtlCol="0">
            <a:spAutoFit/>
          </a:bodyPr>
          <a:lstStyle/>
          <a:p>
            <a:r>
              <a:rPr lang="de-DE" sz="3200" b="1" dirty="0"/>
              <a:t>Gefährdeter Nordatlantik-Ast</a:t>
            </a:r>
            <a:endParaRPr lang="de-AT" sz="3200" b="1" dirty="0"/>
          </a:p>
        </p:txBody>
      </p:sp>
    </p:spTree>
    <p:extLst>
      <p:ext uri="{BB962C8B-B14F-4D97-AF65-F5344CB8AC3E}">
        <p14:creationId xmlns:p14="http://schemas.microsoft.com/office/powerpoint/2010/main" val="2487152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EBD6F451-4D8F-4DBD-BA79-2B0F08F7FFD5}"/>
              </a:ext>
            </a:extLst>
          </p:cNvPr>
          <p:cNvSpPr>
            <a:spLocks noGrp="1"/>
          </p:cNvSpPr>
          <p:nvPr>
            <p:ph type="ftr" sz="quarter" idx="10"/>
          </p:nvPr>
        </p:nvSpPr>
        <p:spPr/>
        <p:txBody>
          <a:bodyPr/>
          <a:lstStyle/>
          <a:p>
            <a:pPr>
              <a:defRPr/>
            </a:pPr>
            <a:endParaRPr lang="en-US" altLang="de-DE" dirty="0"/>
          </a:p>
        </p:txBody>
      </p:sp>
      <p:pic>
        <p:nvPicPr>
          <p:cNvPr id="49155" name="Picture 2" descr="WTC20_400">
            <a:extLst>
              <a:ext uri="{FF2B5EF4-FFF2-40B4-BE49-F238E27FC236}">
                <a16:creationId xmlns:a16="http://schemas.microsoft.com/office/drawing/2014/main" id="{669BFD2B-7C5B-49E1-81EB-054F15394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a:extLst>
              <a:ext uri="{FF2B5EF4-FFF2-40B4-BE49-F238E27FC236}">
                <a16:creationId xmlns:a16="http://schemas.microsoft.com/office/drawing/2014/main" id="{4A7067E8-290C-45B2-9AEB-3B9A701A30DE}"/>
              </a:ext>
            </a:extLst>
          </p:cNvPr>
          <p:cNvSpPr>
            <a:spLocks noChangeArrowheads="1"/>
          </p:cNvSpPr>
          <p:nvPr/>
        </p:nvSpPr>
        <p:spPr bwMode="auto">
          <a:xfrm>
            <a:off x="0" y="0"/>
            <a:ext cx="12192000" cy="7010400"/>
          </a:xfrm>
          <a:prstGeom prst="rect">
            <a:avLst/>
          </a:prstGeom>
          <a:solidFill>
            <a:schemeClr val="folHlink">
              <a:alpha val="5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AT" altLang="de-DE" sz="2400" dirty="0">
              <a:latin typeface="Times New Roman" panose="02020603050405020304" pitchFamily="18" charset="0"/>
            </a:endParaRPr>
          </a:p>
        </p:txBody>
      </p:sp>
      <p:sp>
        <p:nvSpPr>
          <p:cNvPr id="49157" name="Rectangle 4">
            <a:extLst>
              <a:ext uri="{FF2B5EF4-FFF2-40B4-BE49-F238E27FC236}">
                <a16:creationId xmlns:a16="http://schemas.microsoft.com/office/drawing/2014/main" id="{213A5373-9BBB-44A7-91EB-507FEC09B66E}"/>
              </a:ext>
            </a:extLst>
          </p:cNvPr>
          <p:cNvSpPr>
            <a:spLocks noGrp="1" noChangeArrowheads="1"/>
          </p:cNvSpPr>
          <p:nvPr>
            <p:ph type="body" idx="1"/>
          </p:nvPr>
        </p:nvSpPr>
        <p:spPr>
          <a:xfrm>
            <a:off x="1524000" y="1295400"/>
            <a:ext cx="9286430" cy="4572000"/>
          </a:xfrm>
          <a:noFill/>
        </p:spPr>
        <p:txBody>
          <a:bodyPr>
            <a:normAutofit lnSpcReduction="10000"/>
          </a:bodyPr>
          <a:lstStyle/>
          <a:p>
            <a:r>
              <a:rPr lang="en-US" altLang="de-DE" b="1" dirty="0" err="1">
                <a:solidFill>
                  <a:schemeClr val="bg1"/>
                </a:solidFill>
              </a:rPr>
              <a:t>Schere</a:t>
            </a:r>
            <a:r>
              <a:rPr lang="en-US" altLang="de-DE" b="1" dirty="0">
                <a:solidFill>
                  <a:schemeClr val="bg1"/>
                </a:solidFill>
              </a:rPr>
              <a:t> </a:t>
            </a:r>
            <a:r>
              <a:rPr lang="en-US" altLang="de-DE" b="1" dirty="0" err="1">
                <a:solidFill>
                  <a:schemeClr val="bg1"/>
                </a:solidFill>
              </a:rPr>
              <a:t>zwischen</a:t>
            </a:r>
            <a:r>
              <a:rPr lang="en-US" altLang="de-DE" b="1" dirty="0">
                <a:solidFill>
                  <a:schemeClr val="bg1"/>
                </a:solidFill>
              </a:rPr>
              <a:t> arm und </a:t>
            </a:r>
            <a:r>
              <a:rPr lang="en-US" altLang="de-DE" b="1" dirty="0" err="1">
                <a:solidFill>
                  <a:schemeClr val="bg1"/>
                </a:solidFill>
              </a:rPr>
              <a:t>reich</a:t>
            </a:r>
            <a:r>
              <a:rPr lang="en-US" altLang="de-DE" b="1" dirty="0">
                <a:solidFill>
                  <a:schemeClr val="bg1"/>
                </a:solidFill>
              </a:rPr>
              <a:t> </a:t>
            </a:r>
            <a:r>
              <a:rPr lang="en-US" altLang="de-DE" b="1" dirty="0" err="1">
                <a:solidFill>
                  <a:schemeClr val="bg1"/>
                </a:solidFill>
              </a:rPr>
              <a:t>geht</a:t>
            </a:r>
            <a:r>
              <a:rPr lang="en-US" altLang="de-DE" b="1" dirty="0">
                <a:solidFill>
                  <a:schemeClr val="bg1"/>
                </a:solidFill>
              </a:rPr>
              <a:t> auf</a:t>
            </a:r>
          </a:p>
          <a:p>
            <a:r>
              <a:rPr lang="en-US" altLang="de-DE" b="1" dirty="0" err="1">
                <a:solidFill>
                  <a:schemeClr val="bg1"/>
                </a:solidFill>
              </a:rPr>
              <a:t>Kampf</a:t>
            </a:r>
            <a:r>
              <a:rPr lang="en-US" altLang="de-DE" b="1" dirty="0">
                <a:solidFill>
                  <a:schemeClr val="bg1"/>
                </a:solidFill>
              </a:rPr>
              <a:t> um </a:t>
            </a:r>
            <a:r>
              <a:rPr lang="en-US" altLang="de-DE" b="1" dirty="0" err="1">
                <a:solidFill>
                  <a:schemeClr val="bg1"/>
                </a:solidFill>
              </a:rPr>
              <a:t>Ressourcen</a:t>
            </a:r>
            <a:r>
              <a:rPr lang="en-US" altLang="de-DE" b="1" dirty="0">
                <a:solidFill>
                  <a:schemeClr val="bg1"/>
                </a:solidFill>
              </a:rPr>
              <a:t> </a:t>
            </a:r>
            <a:r>
              <a:rPr lang="en-US" altLang="de-DE" b="1" dirty="0" err="1">
                <a:solidFill>
                  <a:schemeClr val="bg1"/>
                </a:solidFill>
              </a:rPr>
              <a:t>wächst</a:t>
            </a:r>
            <a:r>
              <a:rPr lang="en-US" altLang="de-DE" b="1" dirty="0">
                <a:solidFill>
                  <a:schemeClr val="bg1"/>
                </a:solidFill>
              </a:rPr>
              <a:t>: </a:t>
            </a:r>
          </a:p>
          <a:p>
            <a:pPr marL="0" indent="0">
              <a:buNone/>
            </a:pPr>
            <a:r>
              <a:rPr lang="en-US" altLang="de-DE" b="1" dirty="0">
                <a:solidFill>
                  <a:schemeClr val="bg1"/>
                </a:solidFill>
              </a:rPr>
              <a:t>	Wasser, </a:t>
            </a:r>
            <a:r>
              <a:rPr lang="en-US" altLang="de-DE" b="1" dirty="0" err="1">
                <a:solidFill>
                  <a:schemeClr val="bg1"/>
                </a:solidFill>
              </a:rPr>
              <a:t>Fruchtbares</a:t>
            </a:r>
            <a:r>
              <a:rPr lang="en-US" altLang="de-DE" b="1" dirty="0">
                <a:solidFill>
                  <a:schemeClr val="bg1"/>
                </a:solidFill>
              </a:rPr>
              <a:t> Land, Lebensraum, …</a:t>
            </a:r>
          </a:p>
          <a:p>
            <a:r>
              <a:rPr lang="en-US" altLang="de-DE" b="1" dirty="0" err="1">
                <a:solidFill>
                  <a:schemeClr val="bg1"/>
                </a:solidFill>
              </a:rPr>
              <a:t>Wasserknappheit</a:t>
            </a:r>
            <a:r>
              <a:rPr lang="en-US" altLang="de-DE" b="1" dirty="0">
                <a:solidFill>
                  <a:schemeClr val="bg1"/>
                </a:solidFill>
              </a:rPr>
              <a:t>, </a:t>
            </a:r>
            <a:r>
              <a:rPr lang="en-US" altLang="de-DE" b="1" dirty="0" err="1">
                <a:solidFill>
                  <a:schemeClr val="bg1"/>
                </a:solidFill>
              </a:rPr>
              <a:t>Lebensmittelknappheit</a:t>
            </a:r>
            <a:r>
              <a:rPr lang="en-US" altLang="de-DE" b="1" dirty="0">
                <a:solidFill>
                  <a:schemeClr val="bg1"/>
                </a:solidFill>
              </a:rPr>
              <a:t>, </a:t>
            </a:r>
            <a:r>
              <a:rPr lang="en-US" altLang="de-DE" b="1" dirty="0" err="1">
                <a:solidFill>
                  <a:schemeClr val="bg1"/>
                </a:solidFill>
              </a:rPr>
              <a:t>Meeresspiegelanstieg</a:t>
            </a:r>
            <a:endParaRPr lang="en-US" altLang="de-DE" b="1" dirty="0">
              <a:solidFill>
                <a:schemeClr val="bg1"/>
              </a:solidFill>
            </a:endParaRPr>
          </a:p>
          <a:p>
            <a:r>
              <a:rPr lang="en-US" altLang="de-DE" b="1" dirty="0">
                <a:solidFill>
                  <a:schemeClr val="bg1"/>
                </a:solidFill>
              </a:rPr>
              <a:t>Migration </a:t>
            </a:r>
            <a:r>
              <a:rPr lang="en-US" altLang="de-DE" b="1" dirty="0" err="1">
                <a:solidFill>
                  <a:schemeClr val="bg1"/>
                </a:solidFill>
              </a:rPr>
              <a:t>wird</a:t>
            </a:r>
            <a:r>
              <a:rPr lang="en-US" altLang="de-DE" b="1" dirty="0">
                <a:solidFill>
                  <a:schemeClr val="bg1"/>
                </a:solidFill>
              </a:rPr>
              <a:t> </a:t>
            </a:r>
            <a:r>
              <a:rPr lang="en-US" altLang="de-DE" b="1" dirty="0" err="1">
                <a:solidFill>
                  <a:schemeClr val="bg1"/>
                </a:solidFill>
              </a:rPr>
              <a:t>zur</a:t>
            </a:r>
            <a:r>
              <a:rPr lang="en-US" altLang="de-DE" b="1" dirty="0">
                <a:solidFill>
                  <a:schemeClr val="bg1"/>
                </a:solidFill>
              </a:rPr>
              <a:t> </a:t>
            </a:r>
            <a:r>
              <a:rPr lang="en-US" altLang="de-DE" b="1" dirty="0" err="1">
                <a:solidFill>
                  <a:schemeClr val="bg1"/>
                </a:solidFill>
              </a:rPr>
              <a:t>Völkerwanderung</a:t>
            </a:r>
            <a:endParaRPr lang="en-US" altLang="de-DE" b="1" dirty="0">
              <a:solidFill>
                <a:schemeClr val="bg1"/>
              </a:solidFill>
            </a:endParaRPr>
          </a:p>
          <a:p>
            <a:r>
              <a:rPr lang="en-US" altLang="de-DE" b="1" dirty="0" err="1">
                <a:solidFill>
                  <a:schemeClr val="bg1"/>
                </a:solidFill>
              </a:rPr>
              <a:t>Abschottung</a:t>
            </a:r>
            <a:r>
              <a:rPr lang="en-US" altLang="de-DE" b="1" dirty="0">
                <a:solidFill>
                  <a:schemeClr val="bg1"/>
                </a:solidFill>
              </a:rPr>
              <a:t> der </a:t>
            </a:r>
            <a:r>
              <a:rPr lang="en-US" altLang="de-DE" b="1" dirty="0" err="1">
                <a:solidFill>
                  <a:schemeClr val="bg1"/>
                </a:solidFill>
              </a:rPr>
              <a:t>Habenden</a:t>
            </a:r>
            <a:endParaRPr lang="en-US" altLang="de-DE" b="1" dirty="0">
              <a:solidFill>
                <a:schemeClr val="bg1"/>
              </a:solidFill>
            </a:endParaRPr>
          </a:p>
          <a:p>
            <a:endParaRPr lang="en-US" altLang="de-DE" b="1" dirty="0">
              <a:solidFill>
                <a:schemeClr val="bg1"/>
              </a:solidFill>
            </a:endParaRPr>
          </a:p>
          <a:p>
            <a:r>
              <a:rPr lang="en-US" altLang="de-DE" b="1" dirty="0">
                <a:solidFill>
                  <a:schemeClr val="bg1"/>
                </a:solidFill>
              </a:rPr>
              <a:t>		</a:t>
            </a:r>
            <a:r>
              <a:rPr lang="en-US" altLang="de-DE" b="1" dirty="0">
                <a:solidFill>
                  <a:schemeClr val="bg1"/>
                </a:solidFill>
                <a:sym typeface="Wingdings" panose="05000000000000000000" pitchFamily="2" charset="2"/>
              </a:rPr>
              <a:t> </a:t>
            </a:r>
            <a:r>
              <a:rPr lang="en-US" altLang="de-DE" b="1" dirty="0" err="1">
                <a:solidFill>
                  <a:schemeClr val="bg1"/>
                </a:solidFill>
              </a:rPr>
              <a:t>Nährboden</a:t>
            </a:r>
            <a:r>
              <a:rPr lang="en-US" altLang="de-DE" b="1" dirty="0">
                <a:solidFill>
                  <a:schemeClr val="bg1"/>
                </a:solidFill>
              </a:rPr>
              <a:t> </a:t>
            </a:r>
            <a:r>
              <a:rPr lang="en-US" altLang="de-DE" b="1" dirty="0" err="1">
                <a:solidFill>
                  <a:schemeClr val="bg1"/>
                </a:solidFill>
              </a:rPr>
              <a:t>für</a:t>
            </a:r>
            <a:r>
              <a:rPr lang="en-US" altLang="de-DE" b="1" dirty="0">
                <a:solidFill>
                  <a:schemeClr val="bg1"/>
                </a:solidFill>
              </a:rPr>
              <a:t> </a:t>
            </a:r>
            <a:r>
              <a:rPr lang="en-US" altLang="de-DE" b="1" dirty="0" err="1">
                <a:solidFill>
                  <a:schemeClr val="bg1"/>
                </a:solidFill>
              </a:rPr>
              <a:t>Terrorismus</a:t>
            </a:r>
            <a:br>
              <a:rPr lang="en-US" altLang="de-DE" b="1" dirty="0">
                <a:solidFill>
                  <a:schemeClr val="bg1"/>
                </a:solidFill>
              </a:rPr>
            </a:br>
            <a:r>
              <a:rPr lang="en-US" altLang="de-DE" b="1" dirty="0">
                <a:solidFill>
                  <a:schemeClr val="bg1"/>
                </a:solidFill>
              </a:rPr>
              <a:t>		     Potential </a:t>
            </a:r>
            <a:r>
              <a:rPr lang="en-US" altLang="de-DE" b="1" dirty="0" err="1">
                <a:solidFill>
                  <a:schemeClr val="bg1"/>
                </a:solidFill>
              </a:rPr>
              <a:t>für</a:t>
            </a:r>
            <a:r>
              <a:rPr lang="en-US" altLang="de-DE" b="1" dirty="0">
                <a:solidFill>
                  <a:schemeClr val="bg1"/>
                </a:solidFill>
              </a:rPr>
              <a:t> Krieg </a:t>
            </a:r>
            <a:r>
              <a:rPr lang="en-US" altLang="de-DE" b="1" dirty="0" err="1">
                <a:solidFill>
                  <a:schemeClr val="bg1"/>
                </a:solidFill>
              </a:rPr>
              <a:t>wächst</a:t>
            </a:r>
            <a:endParaRPr lang="de-DE" altLang="de-DE" b="1" dirty="0">
              <a:solidFill>
                <a:schemeClr val="bg1"/>
              </a:solidFill>
              <a:sym typeface="Wingdings" panose="05000000000000000000" pitchFamily="2" charset="2"/>
            </a:endParaRPr>
          </a:p>
        </p:txBody>
      </p:sp>
      <p:sp>
        <p:nvSpPr>
          <p:cNvPr id="49158" name="Text Box 5">
            <a:extLst>
              <a:ext uri="{FF2B5EF4-FFF2-40B4-BE49-F238E27FC236}">
                <a16:creationId xmlns:a16="http://schemas.microsoft.com/office/drawing/2014/main" id="{004872B2-FBFF-4F6D-8A03-B5CCFECF7503}"/>
              </a:ext>
            </a:extLst>
          </p:cNvPr>
          <p:cNvSpPr txBox="1">
            <a:spLocks noChangeArrowheads="1"/>
          </p:cNvSpPr>
          <p:nvPr/>
        </p:nvSpPr>
        <p:spPr bwMode="auto">
          <a:xfrm>
            <a:off x="7162800" y="6491288"/>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e-AT" altLang="de-DE" sz="1800" dirty="0">
                <a:solidFill>
                  <a:schemeClr val="bg1"/>
                </a:solidFill>
              </a:rPr>
              <a:t>Schwartz et al. 2004</a:t>
            </a:r>
          </a:p>
        </p:txBody>
      </p:sp>
    </p:spTree>
    <p:extLst>
      <p:ext uri="{BB962C8B-B14F-4D97-AF65-F5344CB8AC3E}">
        <p14:creationId xmlns:p14="http://schemas.microsoft.com/office/powerpoint/2010/main" val="2820744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61376-7E5F-4C01-883C-8E4B9DC95F43}"/>
              </a:ext>
            </a:extLst>
          </p:cNvPr>
          <p:cNvSpPr>
            <a:spLocks noGrp="1"/>
          </p:cNvSpPr>
          <p:nvPr>
            <p:ph type="title"/>
          </p:nvPr>
        </p:nvSpPr>
        <p:spPr>
          <a:xfrm>
            <a:off x="296091" y="322218"/>
            <a:ext cx="2290355" cy="4545874"/>
          </a:xfrm>
        </p:spPr>
        <p:txBody>
          <a:bodyPr>
            <a:normAutofit/>
          </a:bodyPr>
          <a:lstStyle/>
          <a:p>
            <a:r>
              <a:rPr lang="de-DE" dirty="0"/>
              <a:t>Kipp-Punkte</a:t>
            </a:r>
            <a:br>
              <a:rPr lang="de-DE" dirty="0"/>
            </a:br>
            <a:r>
              <a:rPr lang="de-DE" dirty="0"/>
              <a:t>des Klima-systems</a:t>
            </a:r>
            <a:endParaRPr lang="de-AT" dirty="0"/>
          </a:p>
        </p:txBody>
      </p:sp>
      <p:pic>
        <p:nvPicPr>
          <p:cNvPr id="3" name="Grafik 2">
            <a:extLst>
              <a:ext uri="{FF2B5EF4-FFF2-40B4-BE49-F238E27FC236}">
                <a16:creationId xmlns:a16="http://schemas.microsoft.com/office/drawing/2014/main" id="{32A9EF10-581E-49E5-9299-B53CEBF7A122}"/>
              </a:ext>
            </a:extLst>
          </p:cNvPr>
          <p:cNvPicPr>
            <a:picLocks noChangeAspect="1"/>
          </p:cNvPicPr>
          <p:nvPr/>
        </p:nvPicPr>
        <p:blipFill>
          <a:blip r:embed="rId2"/>
          <a:stretch>
            <a:fillRect/>
          </a:stretch>
        </p:blipFill>
        <p:spPr>
          <a:xfrm>
            <a:off x="2455818" y="632358"/>
            <a:ext cx="8828314" cy="5593283"/>
          </a:xfrm>
          <a:prstGeom prst="rect">
            <a:avLst/>
          </a:prstGeom>
        </p:spPr>
      </p:pic>
      <p:sp>
        <p:nvSpPr>
          <p:cNvPr id="4" name="Textfeld 3">
            <a:extLst>
              <a:ext uri="{FF2B5EF4-FFF2-40B4-BE49-F238E27FC236}">
                <a16:creationId xmlns:a16="http://schemas.microsoft.com/office/drawing/2014/main" id="{58E2EF4A-292F-4D24-80CA-21225C3DE0AD}"/>
              </a:ext>
            </a:extLst>
          </p:cNvPr>
          <p:cNvSpPr txBox="1"/>
          <p:nvPr/>
        </p:nvSpPr>
        <p:spPr>
          <a:xfrm>
            <a:off x="296091" y="4624251"/>
            <a:ext cx="1942012" cy="923330"/>
          </a:xfrm>
          <a:prstGeom prst="rect">
            <a:avLst/>
          </a:prstGeom>
          <a:noFill/>
        </p:spPr>
        <p:txBody>
          <a:bodyPr wrap="square" rtlCol="0">
            <a:spAutoFit/>
          </a:bodyPr>
          <a:lstStyle/>
          <a:p>
            <a:endParaRPr lang="de-AT" dirty="0"/>
          </a:p>
          <a:p>
            <a:r>
              <a:rPr lang="de-AT" dirty="0"/>
              <a:t>Schellnhuber et al. (2016)</a:t>
            </a:r>
          </a:p>
        </p:txBody>
      </p:sp>
      <p:sp>
        <p:nvSpPr>
          <p:cNvPr id="6" name="Pfeil: nach oben 5">
            <a:extLst>
              <a:ext uri="{FF2B5EF4-FFF2-40B4-BE49-F238E27FC236}">
                <a16:creationId xmlns:a16="http://schemas.microsoft.com/office/drawing/2014/main" id="{EE97EA18-3CF6-41D4-BAF6-19A289B56F6D}"/>
              </a:ext>
            </a:extLst>
          </p:cNvPr>
          <p:cNvSpPr/>
          <p:nvPr/>
        </p:nvSpPr>
        <p:spPr>
          <a:xfrm>
            <a:off x="6972926" y="3845054"/>
            <a:ext cx="398352" cy="59752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Pfeil: nach oben 6">
            <a:extLst>
              <a:ext uri="{FF2B5EF4-FFF2-40B4-BE49-F238E27FC236}">
                <a16:creationId xmlns:a16="http://schemas.microsoft.com/office/drawing/2014/main" id="{574B1615-3FE5-4110-BF59-7072BE7C59A8}"/>
              </a:ext>
            </a:extLst>
          </p:cNvPr>
          <p:cNvSpPr/>
          <p:nvPr/>
        </p:nvSpPr>
        <p:spPr>
          <a:xfrm>
            <a:off x="6064734" y="3852591"/>
            <a:ext cx="398352" cy="597528"/>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Ellipse 7">
            <a:extLst>
              <a:ext uri="{FF2B5EF4-FFF2-40B4-BE49-F238E27FC236}">
                <a16:creationId xmlns:a16="http://schemas.microsoft.com/office/drawing/2014/main" id="{9D7CF892-448F-4B13-8400-F35D65776CF3}"/>
              </a:ext>
            </a:extLst>
          </p:cNvPr>
          <p:cNvSpPr/>
          <p:nvPr/>
        </p:nvSpPr>
        <p:spPr>
          <a:xfrm>
            <a:off x="147110" y="4868092"/>
            <a:ext cx="1117061" cy="792750"/>
          </a:xfrm>
          <a:prstGeom prst="ellipse">
            <a:avLst/>
          </a:pr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cxnSp>
        <p:nvCxnSpPr>
          <p:cNvPr id="10" name="Gerader Verbinder 9">
            <a:extLst>
              <a:ext uri="{FF2B5EF4-FFF2-40B4-BE49-F238E27FC236}">
                <a16:creationId xmlns:a16="http://schemas.microsoft.com/office/drawing/2014/main" id="{BCA4BD17-FBDF-4EAA-9EAF-2CC107039227}"/>
              </a:ext>
            </a:extLst>
          </p:cNvPr>
          <p:cNvCxnSpPr>
            <a:cxnSpLocks/>
          </p:cNvCxnSpPr>
          <p:nvPr/>
        </p:nvCxnSpPr>
        <p:spPr>
          <a:xfrm flipH="1">
            <a:off x="2903456" y="2328420"/>
            <a:ext cx="438346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3DD9EF7D-014C-4F96-8161-B08F022CABB1}"/>
              </a:ext>
            </a:extLst>
          </p:cNvPr>
          <p:cNvCxnSpPr>
            <a:cxnSpLocks/>
          </p:cNvCxnSpPr>
          <p:nvPr/>
        </p:nvCxnSpPr>
        <p:spPr>
          <a:xfrm flipH="1">
            <a:off x="3065283" y="2754198"/>
            <a:ext cx="326952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11173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3098</Words>
  <Application>Microsoft Office PowerPoint</Application>
  <PresentationFormat>Breitbild</PresentationFormat>
  <Paragraphs>332</Paragraphs>
  <Slides>59</Slides>
  <Notes>14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59</vt:i4>
      </vt:variant>
    </vt:vector>
  </HeadingPairs>
  <TitlesOfParts>
    <vt:vector size="68" baseType="lpstr">
      <vt:lpstr>Arial</vt:lpstr>
      <vt:lpstr>Arial Black</vt:lpstr>
      <vt:lpstr>Arial Narrow</vt:lpstr>
      <vt:lpstr>Calibri</vt:lpstr>
      <vt:lpstr>Lato</vt:lpstr>
      <vt:lpstr>Tahoma</vt:lpstr>
      <vt:lpstr>Times New Roman</vt:lpstr>
      <vt:lpstr>Wingdings</vt:lpstr>
      <vt:lpstr>Office</vt:lpstr>
      <vt:lpstr>Pax Christi  90 Sekunden vor 12:  Was hat die Weltuntergangsuhr  mit der Klimakrise zu tun?  Em. Univ. Prof. Dr. Helga Kromp-Kolb  Universität für Bodenkultur, Wien Institut für Meteorologie      und  Zentrum für Globalen Wandel  und Nachhaltigkeit  </vt:lpstr>
      <vt:lpstr>PowerPoint-Präsentation</vt:lpstr>
      <vt:lpstr>Doomsday Clock   24.1.2023 /23.1.2024</vt:lpstr>
      <vt:lpstr>PowerPoint-Präsentation</vt:lpstr>
      <vt:lpstr>Kollaps von Zivilisationen</vt:lpstr>
      <vt:lpstr>PowerPoint-Präsentation</vt:lpstr>
      <vt:lpstr>Atlantische meridionale Umwälzzirkulation (AMOC) </vt:lpstr>
      <vt:lpstr>PowerPoint-Präsentation</vt:lpstr>
      <vt:lpstr>Kipp-Punkte des Klima-systems</vt:lpstr>
      <vt:lpstr>Annäherung an den Kipp-Punkt</vt:lpstr>
      <vt:lpstr>Stabilitätszustände der Erdklimas</vt:lpstr>
      <vt:lpstr>Die Entscheidung vor der wir jetzt stehen</vt:lpstr>
      <vt:lpstr>PowerPoint-Präsentation</vt:lpstr>
      <vt:lpstr>Kaskadisches Klima- und Wirtschaftsversagen</vt:lpstr>
      <vt:lpstr>Übergang zu fossilen Brennstoffen löste Revolutionen aus</vt:lpstr>
      <vt:lpstr>PowerPoint-Präsentation</vt:lpstr>
      <vt:lpstr>THG Emissionen</vt:lpstr>
      <vt:lpstr>PowerPoint-Präsentation</vt:lpstr>
      <vt:lpstr>PowerPoint-Präsentation</vt:lpstr>
      <vt:lpstr>PowerPoint-Präsentation</vt:lpstr>
      <vt:lpstr>PowerPoint-Präsentation</vt:lpstr>
      <vt:lpstr>Emissionen USA</vt:lpstr>
      <vt:lpstr>PowerPoint-Präsentation</vt:lpstr>
      <vt:lpstr>PowerPoint-Präsentation</vt:lpstr>
      <vt:lpstr>Rüstung verschlingt Ressourcen</vt:lpstr>
      <vt:lpstr>Beispiel: Seemacht Spanien - Abholzung d. Wälder</vt:lpstr>
      <vt:lpstr>PowerPoint-Präsentation</vt:lpstr>
      <vt:lpstr>Rüstungsaktien und ihre Renditen</vt:lpstr>
      <vt:lpstr>Ökologische Bilanz von Kriegen</vt:lpstr>
      <vt:lpstr>Ökologische Bilanz von Kriegen: Vietnam</vt:lpstr>
      <vt:lpstr>7 Monate Ukraine Krieg: ca. 97.000 t CO2eq</vt:lpstr>
      <vt:lpstr>Krieg in Gaza</vt:lpstr>
      <vt:lpstr>PowerPoint-Präsentation</vt:lpstr>
      <vt:lpstr>Legacy</vt:lpstr>
      <vt:lpstr>Zusätzliches Risiko:  Krieg in KKW betreibenden Staaten</vt:lpstr>
      <vt:lpstr>Kernkraftwerke als Waffen</vt:lpstr>
      <vt:lpstr>PowerPoint-Präsentation</vt:lpstr>
      <vt:lpstr>Nuklearer Krieg. Anlassfall Ukraine?</vt:lpstr>
      <vt:lpstr>Nuklearer Krieg: Anlassfall …..</vt:lpstr>
      <vt:lpstr>Nukleares Risiko: Nuklearer Winter</vt:lpstr>
      <vt:lpstr>Nuklearer Winter / Herbst </vt:lpstr>
      <vt:lpstr>Folgen eines Nuklearschlages</vt:lpstr>
      <vt:lpstr>PowerPoint-Präsentation</vt:lpstr>
      <vt:lpstr>Minderungserfordernis: Globales CO2-Budget</vt:lpstr>
      <vt:lpstr>„ Volltransformation unserer Art des Wirtschaftens“ (A. Merkel, 2021.07.15) und des Denkens</vt:lpstr>
      <vt:lpstr>Komponenten der Transformation</vt:lpstr>
      <vt:lpstr>Lebensstandard gegen Lebensqualität tauschen</vt:lpstr>
      <vt:lpstr>PowerPoint-Präsentation</vt:lpstr>
      <vt:lpstr>Nachhaltigkeit und Frieden bedingen einander</vt:lpstr>
      <vt:lpstr>Gefordert sind alle:</vt:lpstr>
      <vt:lpstr>Mutiges, revolutionäres Denken gefragt</vt:lpstr>
      <vt:lpstr>Kann eine Demokratie das leisten?</vt:lpstr>
      <vt:lpstr>PowerPoint-Präsentation</vt:lpstr>
      <vt:lpstr>Schritte zur Transformation</vt:lpstr>
      <vt:lpstr>Was kann ICH tun?</vt:lpstr>
      <vt:lpstr>Das Notwendige möglich machen</vt:lpstr>
      <vt:lpstr>Drei Fragen, die Sie sich stellen sollten  (nach Bendell – adaptiert)</vt:lpstr>
      <vt:lpstr>Mearsheimer zu Sachs (2024):   „Mit dem Herzen bin ich bei Dir,  aber der Kopf sagt, ich habe recht.“   Geben wir den Herzen eine Chance  – es ist unsere einzige!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Klimaschutz, Energiewende - unsere Verantwortung für die Zukunft</dc:title>
  <dc:creator>kromp-ko</dc:creator>
  <cp:lastModifiedBy>Daniel Holzapfel</cp:lastModifiedBy>
  <cp:revision>312</cp:revision>
  <cp:lastPrinted>2024-06-02T21:24:03Z</cp:lastPrinted>
  <dcterms:created xsi:type="dcterms:W3CDTF">2021-02-03T16:13:20Z</dcterms:created>
  <dcterms:modified xsi:type="dcterms:W3CDTF">2024-09-21T09:16:29Z</dcterms:modified>
</cp:coreProperties>
</file>